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30"/>
  </p:notesMasterIdLst>
  <p:sldIdLst>
    <p:sldId id="257" r:id="rId2"/>
    <p:sldId id="256" r:id="rId3"/>
    <p:sldId id="264" r:id="rId4"/>
    <p:sldId id="258" r:id="rId5"/>
    <p:sldId id="259" r:id="rId6"/>
    <p:sldId id="265" r:id="rId7"/>
    <p:sldId id="262" r:id="rId8"/>
    <p:sldId id="268" r:id="rId9"/>
    <p:sldId id="270" r:id="rId10"/>
    <p:sldId id="269" r:id="rId11"/>
    <p:sldId id="272" r:id="rId12"/>
    <p:sldId id="273" r:id="rId13"/>
    <p:sldId id="274" r:id="rId14"/>
    <p:sldId id="275" r:id="rId15"/>
    <p:sldId id="276" r:id="rId16"/>
    <p:sldId id="278" r:id="rId17"/>
    <p:sldId id="279" r:id="rId18"/>
    <p:sldId id="280" r:id="rId19"/>
    <p:sldId id="282" r:id="rId20"/>
    <p:sldId id="283" r:id="rId21"/>
    <p:sldId id="291" r:id="rId22"/>
    <p:sldId id="284" r:id="rId23"/>
    <p:sldId id="286" r:id="rId24"/>
    <p:sldId id="288" r:id="rId25"/>
    <p:sldId id="289" r:id="rId26"/>
    <p:sldId id="290" r:id="rId27"/>
    <p:sldId id="266" r:id="rId28"/>
    <p:sldId id="267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C581E"/>
    <a:srgbClr val="640000"/>
    <a:srgbClr val="6F6F74"/>
    <a:srgbClr val="3535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25" autoAdjust="0"/>
    <p:restoredTop sz="84318" autoAdjust="0"/>
  </p:normalViewPr>
  <p:slideViewPr>
    <p:cSldViewPr snapToGrid="0">
      <p:cViewPr varScale="1">
        <p:scale>
          <a:sx n="105" d="100"/>
          <a:sy n="105" d="100"/>
        </p:scale>
        <p:origin x="120" y="23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image" Target="../media/image20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image" Target="../media/image20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D9162CD-9B54-4D11-9156-C130F461C77C}" type="doc">
      <dgm:prSet loTypeId="urn:microsoft.com/office/officeart/2005/8/layout/vList4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37C9FABF-F3D1-47DB-AC3C-667D5D8003BF}">
      <dgm:prSet phldrT="[Text]"/>
      <dgm:spPr/>
      <dgm:t>
        <a:bodyPr/>
        <a:lstStyle/>
        <a:p>
          <a:r>
            <a:rPr lang="de-DE" dirty="0" err="1" smtClean="0"/>
            <a:t>Midpoint</a:t>
          </a:r>
          <a:r>
            <a:rPr lang="de-DE" dirty="0" smtClean="0"/>
            <a:t> </a:t>
          </a:r>
          <a:r>
            <a:rPr lang="de-DE" dirty="0" err="1" smtClean="0"/>
            <a:t>Displacement</a:t>
          </a:r>
          <a:r>
            <a:rPr lang="de-DE" dirty="0" smtClean="0"/>
            <a:t> / </a:t>
          </a:r>
          <a:br>
            <a:rPr lang="de-DE" dirty="0" smtClean="0"/>
          </a:br>
          <a:r>
            <a:rPr lang="de-DE" dirty="0" err="1" smtClean="0"/>
            <a:t>Diamon</a:t>
          </a:r>
          <a:r>
            <a:rPr lang="de-DE" dirty="0" smtClean="0"/>
            <a:t> Square </a:t>
          </a:r>
          <a:r>
            <a:rPr lang="de-DE" dirty="0" err="1" smtClean="0"/>
            <a:t>Algorythmus</a:t>
          </a:r>
          <a:endParaRPr lang="de-DE" dirty="0"/>
        </a:p>
      </dgm:t>
    </dgm:pt>
    <dgm:pt modelId="{A87CDB47-9405-43E7-A909-3122AC34C80A}" type="parTrans" cxnId="{1391ECC9-A91B-4D26-AD75-41A5AFD39CDE}">
      <dgm:prSet/>
      <dgm:spPr/>
      <dgm:t>
        <a:bodyPr/>
        <a:lstStyle/>
        <a:p>
          <a:endParaRPr lang="de-DE"/>
        </a:p>
      </dgm:t>
    </dgm:pt>
    <dgm:pt modelId="{B91BDAC5-BD53-4153-A613-54C0C9C26605}" type="sibTrans" cxnId="{1391ECC9-A91B-4D26-AD75-41A5AFD39CDE}">
      <dgm:prSet/>
      <dgm:spPr/>
      <dgm:t>
        <a:bodyPr/>
        <a:lstStyle/>
        <a:p>
          <a:endParaRPr lang="de-DE"/>
        </a:p>
      </dgm:t>
    </dgm:pt>
    <dgm:pt modelId="{676978D9-B416-42A1-B35F-FF149DD653F5}">
      <dgm:prSet phldrT="[Text]"/>
      <dgm:spPr/>
      <dgm:t>
        <a:bodyPr/>
        <a:lstStyle/>
        <a:p>
          <a:r>
            <a:rPr lang="de-DE" dirty="0" smtClean="0"/>
            <a:t>(Fourier)-</a:t>
          </a:r>
        </a:p>
        <a:p>
          <a:r>
            <a:rPr lang="de-DE" dirty="0" smtClean="0"/>
            <a:t>Spektralsynthese</a:t>
          </a:r>
          <a:endParaRPr lang="de-DE" dirty="0"/>
        </a:p>
      </dgm:t>
    </dgm:pt>
    <dgm:pt modelId="{F6D51C5E-924A-4CCD-9552-E7952D78B638}" type="sibTrans" cxnId="{A2012FE6-A098-40EF-B674-9CF4AB13B257}">
      <dgm:prSet/>
      <dgm:spPr/>
      <dgm:t>
        <a:bodyPr/>
        <a:lstStyle/>
        <a:p>
          <a:endParaRPr lang="de-DE"/>
        </a:p>
      </dgm:t>
    </dgm:pt>
    <dgm:pt modelId="{44783CB4-A1D9-4E9F-8FDA-6EBA574A73CF}" type="parTrans" cxnId="{A2012FE6-A098-40EF-B674-9CF4AB13B257}">
      <dgm:prSet/>
      <dgm:spPr/>
      <dgm:t>
        <a:bodyPr/>
        <a:lstStyle/>
        <a:p>
          <a:endParaRPr lang="de-DE"/>
        </a:p>
      </dgm:t>
    </dgm:pt>
    <dgm:pt modelId="{BE34C69B-D0CB-48D9-B99C-AF421B043EAC}">
      <dgm:prSet phldrT="[Text]"/>
      <dgm:spPr/>
      <dgm:t>
        <a:bodyPr/>
        <a:lstStyle/>
        <a:p>
          <a:r>
            <a:rPr lang="de-DE" dirty="0" smtClean="0"/>
            <a:t>Noise</a:t>
          </a:r>
          <a:endParaRPr lang="de-DE" dirty="0"/>
        </a:p>
      </dgm:t>
    </dgm:pt>
    <dgm:pt modelId="{4F054246-4D8E-418C-95C1-E9EBDDCBEFED}" type="parTrans" cxnId="{C5A2162B-CCA5-48B8-B1C1-3F49394DF39A}">
      <dgm:prSet/>
      <dgm:spPr/>
      <dgm:t>
        <a:bodyPr/>
        <a:lstStyle/>
        <a:p>
          <a:endParaRPr lang="de-DE"/>
        </a:p>
      </dgm:t>
    </dgm:pt>
    <dgm:pt modelId="{18D9DCA2-5D27-4DD9-9451-494322B1F0A2}" type="sibTrans" cxnId="{C5A2162B-CCA5-48B8-B1C1-3F49394DF39A}">
      <dgm:prSet/>
      <dgm:spPr/>
      <dgm:t>
        <a:bodyPr/>
        <a:lstStyle/>
        <a:p>
          <a:endParaRPr lang="de-DE"/>
        </a:p>
      </dgm:t>
    </dgm:pt>
    <dgm:pt modelId="{48B04C82-0C9C-4DF2-BE76-DCF5114695C5}" type="pres">
      <dgm:prSet presAssocID="{FD9162CD-9B54-4D11-9156-C130F461C77C}" presName="linear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4DEB2EF1-7CE3-4E72-B9FC-BCAFC1ABE335}" type="pres">
      <dgm:prSet presAssocID="{37C9FABF-F3D1-47DB-AC3C-667D5D8003BF}" presName="comp" presStyleCnt="0"/>
      <dgm:spPr/>
    </dgm:pt>
    <dgm:pt modelId="{90ECBE69-FFBD-4881-BA8B-7913FF8B051A}" type="pres">
      <dgm:prSet presAssocID="{37C9FABF-F3D1-47DB-AC3C-667D5D8003BF}" presName="box" presStyleLbl="node1" presStyleIdx="0" presStyleCnt="3"/>
      <dgm:spPr/>
      <dgm:t>
        <a:bodyPr/>
        <a:lstStyle/>
        <a:p>
          <a:endParaRPr lang="de-DE"/>
        </a:p>
      </dgm:t>
    </dgm:pt>
    <dgm:pt modelId="{53CE8431-DD21-42E3-A470-EEB85A1E61ED}" type="pres">
      <dgm:prSet presAssocID="{37C9FABF-F3D1-47DB-AC3C-667D5D8003BF}" presName="img" presStyleLbl="fgImgPlace1" presStyleIdx="0" presStyleCnt="3" custScaleX="80228" custScaleY="85873"/>
      <dgm:spPr>
        <a:blipFill rotWithShape="1"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endParaRPr lang="de-DE"/>
        </a:p>
      </dgm:t>
    </dgm:pt>
    <dgm:pt modelId="{17FD3903-A4B5-4E2F-9258-BA1DC8802F54}" type="pres">
      <dgm:prSet presAssocID="{37C9FABF-F3D1-47DB-AC3C-667D5D8003BF}" presName="text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52B2A51-B11A-4E7D-8C0B-D6B47169CEA4}" type="pres">
      <dgm:prSet presAssocID="{B91BDAC5-BD53-4153-A613-54C0C9C26605}" presName="spacer" presStyleCnt="0"/>
      <dgm:spPr/>
    </dgm:pt>
    <dgm:pt modelId="{3C20AE38-187B-427F-9ABD-35E87D103971}" type="pres">
      <dgm:prSet presAssocID="{676978D9-B416-42A1-B35F-FF149DD653F5}" presName="comp" presStyleCnt="0"/>
      <dgm:spPr/>
    </dgm:pt>
    <dgm:pt modelId="{D215B49F-0542-414E-948F-661BF209238C}" type="pres">
      <dgm:prSet presAssocID="{676978D9-B416-42A1-B35F-FF149DD653F5}" presName="box" presStyleLbl="node1" presStyleIdx="1" presStyleCnt="3"/>
      <dgm:spPr/>
      <dgm:t>
        <a:bodyPr/>
        <a:lstStyle/>
        <a:p>
          <a:endParaRPr lang="de-DE"/>
        </a:p>
      </dgm:t>
    </dgm:pt>
    <dgm:pt modelId="{D8E3157C-0ED0-4C84-A1A0-DE430B478B45}" type="pres">
      <dgm:prSet presAssocID="{676978D9-B416-42A1-B35F-FF149DD653F5}" presName="img" presStyleLbl="fgImgPlace1" presStyleIdx="1" presStyleCnt="3"/>
      <dgm:spPr>
        <a:blipFill rotWithShape="1">
          <a:blip xmlns:r="http://schemas.openxmlformats.org/officeDocument/2006/relationships" r:embed="rId2"/>
          <a:stretch>
            <a:fillRect/>
          </a:stretch>
        </a:blipFill>
      </dgm:spPr>
      <dgm:t>
        <a:bodyPr/>
        <a:lstStyle/>
        <a:p>
          <a:endParaRPr lang="de-DE"/>
        </a:p>
      </dgm:t>
    </dgm:pt>
    <dgm:pt modelId="{A85C0C6D-745E-408C-AC1F-6F5F8C4B5737}" type="pres">
      <dgm:prSet presAssocID="{676978D9-B416-42A1-B35F-FF149DD653F5}" presName="text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579BB392-8878-4968-B7EA-028EA5119FC0}" type="pres">
      <dgm:prSet presAssocID="{F6D51C5E-924A-4CCD-9552-E7952D78B638}" presName="spacer" presStyleCnt="0"/>
      <dgm:spPr/>
    </dgm:pt>
    <dgm:pt modelId="{B174E65D-A752-4537-ADE6-FA007789469D}" type="pres">
      <dgm:prSet presAssocID="{BE34C69B-D0CB-48D9-B99C-AF421B043EAC}" presName="comp" presStyleCnt="0"/>
      <dgm:spPr/>
    </dgm:pt>
    <dgm:pt modelId="{08B397B1-2D2C-4F50-B46B-A53CAD3A3EC7}" type="pres">
      <dgm:prSet presAssocID="{BE34C69B-D0CB-48D9-B99C-AF421B043EAC}" presName="box" presStyleLbl="node1" presStyleIdx="2" presStyleCnt="3"/>
      <dgm:spPr/>
      <dgm:t>
        <a:bodyPr/>
        <a:lstStyle/>
        <a:p>
          <a:endParaRPr lang="de-DE"/>
        </a:p>
      </dgm:t>
    </dgm:pt>
    <dgm:pt modelId="{B8D5485C-86ED-4B09-BDD0-84E53A313756}" type="pres">
      <dgm:prSet presAssocID="{BE34C69B-D0CB-48D9-B99C-AF421B043EAC}" presName="img" presStyleLbl="fgImgPlace1" presStyleIdx="2" presStyleCnt="3"/>
      <dgm:spPr>
        <a:blipFill rotWithShape="1">
          <a:blip xmlns:r="http://schemas.openxmlformats.org/officeDocument/2006/relationships" r:embed="rId3"/>
          <a:stretch>
            <a:fillRect/>
          </a:stretch>
        </a:blipFill>
      </dgm:spPr>
      <dgm:t>
        <a:bodyPr/>
        <a:lstStyle/>
        <a:p>
          <a:endParaRPr lang="de-DE"/>
        </a:p>
      </dgm:t>
    </dgm:pt>
    <dgm:pt modelId="{22D16F01-AB4A-4712-92E1-D062DCFF0E94}" type="pres">
      <dgm:prSet presAssocID="{BE34C69B-D0CB-48D9-B99C-AF421B043EAC}" presName="text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A2012FE6-A098-40EF-B674-9CF4AB13B257}" srcId="{FD9162CD-9B54-4D11-9156-C130F461C77C}" destId="{676978D9-B416-42A1-B35F-FF149DD653F5}" srcOrd="1" destOrd="0" parTransId="{44783CB4-A1D9-4E9F-8FDA-6EBA574A73CF}" sibTransId="{F6D51C5E-924A-4CCD-9552-E7952D78B638}"/>
    <dgm:cxn modelId="{752093CF-DAEA-41EC-8A4B-A35BDEDC7ADE}" type="presOf" srcId="{676978D9-B416-42A1-B35F-FF149DD653F5}" destId="{D215B49F-0542-414E-948F-661BF209238C}" srcOrd="0" destOrd="0" presId="urn:microsoft.com/office/officeart/2005/8/layout/vList4"/>
    <dgm:cxn modelId="{1F2B3EAA-2F9F-4046-B942-415FA4C04D64}" type="presOf" srcId="{37C9FABF-F3D1-47DB-AC3C-667D5D8003BF}" destId="{17FD3903-A4B5-4E2F-9258-BA1DC8802F54}" srcOrd="1" destOrd="0" presId="urn:microsoft.com/office/officeart/2005/8/layout/vList4"/>
    <dgm:cxn modelId="{07D8A9E8-AC8B-49F3-845E-778B2A26F366}" type="presOf" srcId="{BE34C69B-D0CB-48D9-B99C-AF421B043EAC}" destId="{08B397B1-2D2C-4F50-B46B-A53CAD3A3EC7}" srcOrd="0" destOrd="0" presId="urn:microsoft.com/office/officeart/2005/8/layout/vList4"/>
    <dgm:cxn modelId="{C5A2162B-CCA5-48B8-B1C1-3F49394DF39A}" srcId="{FD9162CD-9B54-4D11-9156-C130F461C77C}" destId="{BE34C69B-D0CB-48D9-B99C-AF421B043EAC}" srcOrd="2" destOrd="0" parTransId="{4F054246-4D8E-418C-95C1-E9EBDDCBEFED}" sibTransId="{18D9DCA2-5D27-4DD9-9451-494322B1F0A2}"/>
    <dgm:cxn modelId="{78CBA0C0-1080-4919-A6BC-F63A40F8BA73}" type="presOf" srcId="{37C9FABF-F3D1-47DB-AC3C-667D5D8003BF}" destId="{90ECBE69-FFBD-4881-BA8B-7913FF8B051A}" srcOrd="0" destOrd="0" presId="urn:microsoft.com/office/officeart/2005/8/layout/vList4"/>
    <dgm:cxn modelId="{C3A47025-ACA8-4101-9E33-B0FEC815ED98}" type="presOf" srcId="{FD9162CD-9B54-4D11-9156-C130F461C77C}" destId="{48B04C82-0C9C-4DF2-BE76-DCF5114695C5}" srcOrd="0" destOrd="0" presId="urn:microsoft.com/office/officeart/2005/8/layout/vList4"/>
    <dgm:cxn modelId="{1391ECC9-A91B-4D26-AD75-41A5AFD39CDE}" srcId="{FD9162CD-9B54-4D11-9156-C130F461C77C}" destId="{37C9FABF-F3D1-47DB-AC3C-667D5D8003BF}" srcOrd="0" destOrd="0" parTransId="{A87CDB47-9405-43E7-A909-3122AC34C80A}" sibTransId="{B91BDAC5-BD53-4153-A613-54C0C9C26605}"/>
    <dgm:cxn modelId="{5BADDD24-A700-4225-B5C5-32B9C0307128}" type="presOf" srcId="{676978D9-B416-42A1-B35F-FF149DD653F5}" destId="{A85C0C6D-745E-408C-AC1F-6F5F8C4B5737}" srcOrd="1" destOrd="0" presId="urn:microsoft.com/office/officeart/2005/8/layout/vList4"/>
    <dgm:cxn modelId="{835712B0-07C0-4EE3-ADD1-3F1B900FD811}" type="presOf" srcId="{BE34C69B-D0CB-48D9-B99C-AF421B043EAC}" destId="{22D16F01-AB4A-4712-92E1-D062DCFF0E94}" srcOrd="1" destOrd="0" presId="urn:microsoft.com/office/officeart/2005/8/layout/vList4"/>
    <dgm:cxn modelId="{31FC41D5-7CE6-4B58-BB58-46749E25A10D}" type="presParOf" srcId="{48B04C82-0C9C-4DF2-BE76-DCF5114695C5}" destId="{4DEB2EF1-7CE3-4E72-B9FC-BCAFC1ABE335}" srcOrd="0" destOrd="0" presId="urn:microsoft.com/office/officeart/2005/8/layout/vList4"/>
    <dgm:cxn modelId="{134104A3-95CD-490B-B720-B1B59773664F}" type="presParOf" srcId="{4DEB2EF1-7CE3-4E72-B9FC-BCAFC1ABE335}" destId="{90ECBE69-FFBD-4881-BA8B-7913FF8B051A}" srcOrd="0" destOrd="0" presId="urn:microsoft.com/office/officeart/2005/8/layout/vList4"/>
    <dgm:cxn modelId="{63DC58E5-B910-497C-87F2-401326EE26CF}" type="presParOf" srcId="{4DEB2EF1-7CE3-4E72-B9FC-BCAFC1ABE335}" destId="{53CE8431-DD21-42E3-A470-EEB85A1E61ED}" srcOrd="1" destOrd="0" presId="urn:microsoft.com/office/officeart/2005/8/layout/vList4"/>
    <dgm:cxn modelId="{B5B12E66-71B0-4C9F-8D86-C37A0A520061}" type="presParOf" srcId="{4DEB2EF1-7CE3-4E72-B9FC-BCAFC1ABE335}" destId="{17FD3903-A4B5-4E2F-9258-BA1DC8802F54}" srcOrd="2" destOrd="0" presId="urn:microsoft.com/office/officeart/2005/8/layout/vList4"/>
    <dgm:cxn modelId="{BC40B900-29B0-4E54-9787-3704E2BB3F90}" type="presParOf" srcId="{48B04C82-0C9C-4DF2-BE76-DCF5114695C5}" destId="{752B2A51-B11A-4E7D-8C0B-D6B47169CEA4}" srcOrd="1" destOrd="0" presId="urn:microsoft.com/office/officeart/2005/8/layout/vList4"/>
    <dgm:cxn modelId="{3B107C8A-9FBC-438C-852E-C55D8BF4EAA5}" type="presParOf" srcId="{48B04C82-0C9C-4DF2-BE76-DCF5114695C5}" destId="{3C20AE38-187B-427F-9ABD-35E87D103971}" srcOrd="2" destOrd="0" presId="urn:microsoft.com/office/officeart/2005/8/layout/vList4"/>
    <dgm:cxn modelId="{687FEB12-5E66-46D9-B464-2569528AF255}" type="presParOf" srcId="{3C20AE38-187B-427F-9ABD-35E87D103971}" destId="{D215B49F-0542-414E-948F-661BF209238C}" srcOrd="0" destOrd="0" presId="urn:microsoft.com/office/officeart/2005/8/layout/vList4"/>
    <dgm:cxn modelId="{0FD28CF0-3CAB-49F4-93E6-957182B7DBEC}" type="presParOf" srcId="{3C20AE38-187B-427F-9ABD-35E87D103971}" destId="{D8E3157C-0ED0-4C84-A1A0-DE430B478B45}" srcOrd="1" destOrd="0" presId="urn:microsoft.com/office/officeart/2005/8/layout/vList4"/>
    <dgm:cxn modelId="{4313D068-12CB-4F3E-B8CB-16A50F51EE28}" type="presParOf" srcId="{3C20AE38-187B-427F-9ABD-35E87D103971}" destId="{A85C0C6D-745E-408C-AC1F-6F5F8C4B5737}" srcOrd="2" destOrd="0" presId="urn:microsoft.com/office/officeart/2005/8/layout/vList4"/>
    <dgm:cxn modelId="{603500C9-8946-46DA-8568-278B9334646E}" type="presParOf" srcId="{48B04C82-0C9C-4DF2-BE76-DCF5114695C5}" destId="{579BB392-8878-4968-B7EA-028EA5119FC0}" srcOrd="3" destOrd="0" presId="urn:microsoft.com/office/officeart/2005/8/layout/vList4"/>
    <dgm:cxn modelId="{BA25A70C-52A6-4CB7-BE49-E271DDDD8714}" type="presParOf" srcId="{48B04C82-0C9C-4DF2-BE76-DCF5114695C5}" destId="{B174E65D-A752-4537-ADE6-FA007789469D}" srcOrd="4" destOrd="0" presId="urn:microsoft.com/office/officeart/2005/8/layout/vList4"/>
    <dgm:cxn modelId="{22947585-00D8-4491-AE70-0742C329E501}" type="presParOf" srcId="{B174E65D-A752-4537-ADE6-FA007789469D}" destId="{08B397B1-2D2C-4F50-B46B-A53CAD3A3EC7}" srcOrd="0" destOrd="0" presId="urn:microsoft.com/office/officeart/2005/8/layout/vList4"/>
    <dgm:cxn modelId="{E0409578-96C0-41F1-AA4D-6453CEC6EFA4}" type="presParOf" srcId="{B174E65D-A752-4537-ADE6-FA007789469D}" destId="{B8D5485C-86ED-4B09-BDD0-84E53A313756}" srcOrd="1" destOrd="0" presId="urn:microsoft.com/office/officeart/2005/8/layout/vList4"/>
    <dgm:cxn modelId="{AA58B87B-DF54-4DEF-ACCB-D0952387B082}" type="presParOf" srcId="{B174E65D-A752-4537-ADE6-FA007789469D}" destId="{22D16F01-AB4A-4712-92E1-D062DCFF0E94}" srcOrd="2" destOrd="0" presId="urn:microsoft.com/office/officeart/2005/8/layout/vList4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ECBE69-FFBD-4881-BA8B-7913FF8B051A}">
      <dsp:nvSpPr>
        <dsp:cNvPr id="0" name=""/>
        <dsp:cNvSpPr/>
      </dsp:nvSpPr>
      <dsp:spPr>
        <a:xfrm>
          <a:off x="0" y="0"/>
          <a:ext cx="8128000" cy="16933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lvl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3500" kern="1200" dirty="0" err="1" smtClean="0"/>
            <a:t>Midpoint</a:t>
          </a:r>
          <a:r>
            <a:rPr lang="de-DE" sz="3500" kern="1200" dirty="0" smtClean="0"/>
            <a:t> </a:t>
          </a:r>
          <a:r>
            <a:rPr lang="de-DE" sz="3500" kern="1200" dirty="0" err="1" smtClean="0"/>
            <a:t>Displacement</a:t>
          </a:r>
          <a:r>
            <a:rPr lang="de-DE" sz="3500" kern="1200" dirty="0" smtClean="0"/>
            <a:t> / </a:t>
          </a:r>
          <a:br>
            <a:rPr lang="de-DE" sz="3500" kern="1200" dirty="0" smtClean="0"/>
          </a:br>
          <a:r>
            <a:rPr lang="de-DE" sz="3500" kern="1200" dirty="0" err="1" smtClean="0"/>
            <a:t>Diamon</a:t>
          </a:r>
          <a:r>
            <a:rPr lang="de-DE" sz="3500" kern="1200" dirty="0" smtClean="0"/>
            <a:t> Square </a:t>
          </a:r>
          <a:r>
            <a:rPr lang="de-DE" sz="3500" kern="1200" dirty="0" err="1" smtClean="0"/>
            <a:t>Algorythmus</a:t>
          </a:r>
          <a:endParaRPr lang="de-DE" sz="3500" kern="1200" dirty="0"/>
        </a:p>
      </dsp:txBody>
      <dsp:txXfrm>
        <a:off x="1794933" y="0"/>
        <a:ext cx="6333066" cy="1693333"/>
      </dsp:txXfrm>
    </dsp:sp>
    <dsp:sp modelId="{53CE8431-DD21-42E3-A470-EEB85A1E61ED}">
      <dsp:nvSpPr>
        <dsp:cNvPr id="0" name=""/>
        <dsp:cNvSpPr/>
      </dsp:nvSpPr>
      <dsp:spPr>
        <a:xfrm>
          <a:off x="330040" y="265020"/>
          <a:ext cx="1304186" cy="1163292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1"/>
          <a:stretch>
            <a:fillRect/>
          </a:stretch>
        </a:blip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215B49F-0542-414E-948F-661BF209238C}">
      <dsp:nvSpPr>
        <dsp:cNvPr id="0" name=""/>
        <dsp:cNvSpPr/>
      </dsp:nvSpPr>
      <dsp:spPr>
        <a:xfrm>
          <a:off x="0" y="1862666"/>
          <a:ext cx="8128000" cy="16933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lvl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3500" kern="1200" dirty="0" smtClean="0"/>
            <a:t>(Fourier)-</a:t>
          </a:r>
        </a:p>
        <a:p>
          <a:pPr lvl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3500" kern="1200" dirty="0" smtClean="0"/>
            <a:t>Spektralsynthese</a:t>
          </a:r>
          <a:endParaRPr lang="de-DE" sz="3500" kern="1200" dirty="0"/>
        </a:p>
      </dsp:txBody>
      <dsp:txXfrm>
        <a:off x="1794933" y="1862666"/>
        <a:ext cx="6333066" cy="1693333"/>
      </dsp:txXfrm>
    </dsp:sp>
    <dsp:sp modelId="{D8E3157C-0ED0-4C84-A1A0-DE430B478B45}">
      <dsp:nvSpPr>
        <dsp:cNvPr id="0" name=""/>
        <dsp:cNvSpPr/>
      </dsp:nvSpPr>
      <dsp:spPr>
        <a:xfrm>
          <a:off x="169333" y="2032000"/>
          <a:ext cx="1625600" cy="1354666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2"/>
          <a:stretch>
            <a:fillRect/>
          </a:stretch>
        </a:blip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8B397B1-2D2C-4F50-B46B-A53CAD3A3EC7}">
      <dsp:nvSpPr>
        <dsp:cNvPr id="0" name=""/>
        <dsp:cNvSpPr/>
      </dsp:nvSpPr>
      <dsp:spPr>
        <a:xfrm>
          <a:off x="0" y="3725333"/>
          <a:ext cx="8128000" cy="16933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lvl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3500" kern="1200" dirty="0" smtClean="0"/>
            <a:t>Noise</a:t>
          </a:r>
          <a:endParaRPr lang="de-DE" sz="3500" kern="1200" dirty="0"/>
        </a:p>
      </dsp:txBody>
      <dsp:txXfrm>
        <a:off x="1794933" y="3725333"/>
        <a:ext cx="6333066" cy="1693333"/>
      </dsp:txXfrm>
    </dsp:sp>
    <dsp:sp modelId="{B8D5485C-86ED-4B09-BDD0-84E53A313756}">
      <dsp:nvSpPr>
        <dsp:cNvPr id="0" name=""/>
        <dsp:cNvSpPr/>
      </dsp:nvSpPr>
      <dsp:spPr>
        <a:xfrm>
          <a:off x="169333" y="3894666"/>
          <a:ext cx="1625600" cy="1354666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3"/>
          <a:stretch>
            <a:fillRect/>
          </a:stretch>
        </a:blip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tif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40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60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7.png>
</file>

<file path=ppt/media/image8.png>
</file>

<file path=ppt/media/image9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875039-6C4D-4BB7-8450-698351CEA794}" type="datetimeFigureOut">
              <a:rPr lang="en-GB" smtClean="0"/>
              <a:t>31/05/2016</a:t>
            </a:fld>
            <a:endParaRPr lang="en-GB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BC1AF6-946E-4F42-8BC7-36ED63952E7C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60563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aseline="0" dirty="0" smtClean="0"/>
              <a:t>Was heißt das jetzt für mich?</a:t>
            </a:r>
          </a:p>
          <a:p>
            <a:pPr marL="228600" indent="-228600">
              <a:buAutoNum type="arabicPeriod"/>
            </a:pPr>
            <a:r>
              <a:rPr lang="de-DE" baseline="0" dirty="0" err="1" smtClean="0"/>
              <a:t>Googlen</a:t>
            </a:r>
            <a:endParaRPr lang="en-GB" baseline="0" dirty="0" smtClean="0"/>
          </a:p>
          <a:p>
            <a:pPr marL="0" indent="0">
              <a:buNone/>
            </a:pPr>
            <a:r>
              <a:rPr lang="de-DE" baseline="0" dirty="0" smtClean="0"/>
              <a:t>Dann fand ich das, das, das und das – bis ich zu dem kam, was heute die Mehrheit unter prozeduraler Landschaft kennt: SWIPE!</a:t>
            </a:r>
          </a:p>
          <a:p>
            <a:pPr marL="0" indent="0">
              <a:buNone/>
            </a:pPr>
            <a:r>
              <a:rPr lang="de-DE" baseline="0" dirty="0" smtClean="0"/>
              <a:t>Für alle die es nicht wissen: Minecraft. Das Spiel behauptet eine unendliche Welt mit verschiedenen Klimazonen zu haben</a:t>
            </a:r>
          </a:p>
          <a:p>
            <a:pPr marL="0" indent="0">
              <a:buNone/>
            </a:pPr>
            <a:r>
              <a:rPr lang="de-DE" baseline="0" dirty="0" smtClean="0"/>
              <a:t>Die wohl bekannteste Implementierung, generell in Spielen immer mehr Verwendung. Deshalb kurze Klarstellung </a:t>
            </a:r>
          </a:p>
          <a:p>
            <a:pPr marL="0" indent="0">
              <a:buNone/>
            </a:pPr>
            <a:endParaRPr lang="de-DE" baseline="0" dirty="0" smtClean="0"/>
          </a:p>
          <a:p>
            <a:pPr marL="0" indent="0">
              <a:buNone/>
            </a:pPr>
            <a:r>
              <a:rPr lang="de-DE" baseline="0" dirty="0" smtClean="0"/>
              <a:t>Was machen wenn man merkt es kommt </a:t>
            </a:r>
            <a:r>
              <a:rPr lang="de-DE" baseline="0" dirty="0" err="1" smtClean="0"/>
              <a:t>zuviel</a:t>
            </a:r>
            <a:r>
              <a:rPr lang="de-DE" baseline="0" dirty="0" smtClean="0"/>
              <a:t> Arbeit auf einen zu? Thema eingrenzen!</a:t>
            </a:r>
          </a:p>
          <a:p>
            <a:pPr marL="0" indent="0">
              <a:buNone/>
            </a:pPr>
            <a:r>
              <a:rPr lang="de-DE" baseline="0" dirty="0" smtClean="0"/>
              <a:t>Dazu erstmal wieder zum Anfang zurück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C1AF6-946E-4F42-8BC7-36ED63952E7C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88089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dirty="0" smtClean="0"/>
              <a:t>Explizit</a:t>
            </a:r>
            <a:r>
              <a:rPr lang="de-DE" b="1" baseline="0" dirty="0" smtClean="0"/>
              <a:t> – </a:t>
            </a:r>
            <a:r>
              <a:rPr lang="de-DE" b="0" baseline="0" dirty="0" smtClean="0"/>
              <a:t>Algorithmus berechnet alle Landschaftspunkte</a:t>
            </a:r>
          </a:p>
          <a:p>
            <a:r>
              <a:rPr lang="de-DE" b="1" baseline="0" dirty="0" smtClean="0"/>
              <a:t>Implizit – </a:t>
            </a:r>
            <a:r>
              <a:rPr lang="de-DE" b="0" baseline="0" dirty="0" smtClean="0"/>
              <a:t>Algorithmus beantwortet Frage nach Höhenwert an Punkt x, y (Laufzeitgeeignet)</a:t>
            </a:r>
            <a:endParaRPr lang="de-DE" b="1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C1AF6-946E-4F42-8BC7-36ED63952E7C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83338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baseline="0" dirty="0" smtClean="0"/>
          </a:p>
          <a:p>
            <a:r>
              <a:rPr lang="de-DE" dirty="0" smtClean="0"/>
              <a:t>Interpolation + </a:t>
            </a:r>
            <a:r>
              <a:rPr lang="de-DE" dirty="0" err="1" smtClean="0"/>
              <a:t>random</a:t>
            </a:r>
            <a:r>
              <a:rPr lang="de-DE" dirty="0" smtClean="0"/>
              <a:t> </a:t>
            </a:r>
            <a:r>
              <a:rPr lang="de-DE" dirty="0" err="1" smtClean="0"/>
              <a:t>offset</a:t>
            </a:r>
            <a:r>
              <a:rPr lang="de-DE" dirty="0" smtClean="0"/>
              <a:t> wobei der </a:t>
            </a:r>
            <a:r>
              <a:rPr lang="de-DE" dirty="0" err="1" smtClean="0"/>
              <a:t>offset</a:t>
            </a:r>
            <a:r>
              <a:rPr lang="de-DE" baseline="0" dirty="0" smtClean="0"/>
              <a:t> bei jeder </a:t>
            </a:r>
            <a:r>
              <a:rPr lang="de-DE" baseline="0" dirty="0" err="1" smtClean="0"/>
              <a:t>rekursion</a:t>
            </a:r>
            <a:r>
              <a:rPr lang="de-DE" baseline="0" dirty="0" smtClean="0"/>
              <a:t> verringert wird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C1AF6-946E-4F42-8BC7-36ED63952E7C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75635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Random </a:t>
            </a:r>
            <a:r>
              <a:rPr lang="de-DE" dirty="0" err="1" smtClean="0"/>
              <a:t>offset</a:t>
            </a:r>
            <a:r>
              <a:rPr lang="de-DE" baseline="0" dirty="0" smtClean="0"/>
              <a:t> </a:t>
            </a:r>
            <a:r>
              <a:rPr lang="de-DE" baseline="0" smtClean="0"/>
              <a:t>nicht vergessen!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C1AF6-946E-4F42-8BC7-36ED63952E7C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72457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Räumlichen</a:t>
            </a:r>
            <a:r>
              <a:rPr lang="de-DE" baseline="0" dirty="0" smtClean="0"/>
              <a:t> Bereich  (</a:t>
            </a:r>
            <a:r>
              <a:rPr lang="de-DE" baseline="0" dirty="0" err="1" smtClean="0"/>
              <a:t>Spatial</a:t>
            </a:r>
            <a:r>
              <a:rPr lang="de-DE" baseline="0" dirty="0" smtClean="0"/>
              <a:t> Domain) -&gt; Frequenzbereich (</a:t>
            </a:r>
            <a:r>
              <a:rPr lang="de-DE" baseline="0" dirty="0" err="1" smtClean="0"/>
              <a:t>Frequency</a:t>
            </a:r>
            <a:r>
              <a:rPr lang="de-DE" baseline="0" dirty="0" smtClean="0"/>
              <a:t> Domain) | </a:t>
            </a:r>
            <a:r>
              <a:rPr lang="de-DE" b="1" baseline="0" dirty="0" smtClean="0"/>
              <a:t>Auch power </a:t>
            </a:r>
            <a:r>
              <a:rPr lang="de-DE" b="1" baseline="0" dirty="0" err="1" smtClean="0"/>
              <a:t>spectrum</a:t>
            </a:r>
            <a:r>
              <a:rPr lang="de-DE" b="1" baseline="0" dirty="0" smtClean="0"/>
              <a:t>, spektrale Leistungsdichte</a:t>
            </a:r>
          </a:p>
          <a:p>
            <a:endParaRPr lang="de-DE" b="1" baseline="0" dirty="0" smtClean="0"/>
          </a:p>
          <a:p>
            <a:r>
              <a:rPr lang="de-DE" b="0" baseline="0" dirty="0" smtClean="0"/>
              <a:t>f(</a:t>
            </a:r>
            <a:r>
              <a:rPr lang="de-DE" b="0" baseline="0" dirty="0" err="1" smtClean="0"/>
              <a:t>hZ</a:t>
            </a:r>
            <a:r>
              <a:rPr lang="de-DE" b="0" baseline="0" dirty="0" smtClean="0"/>
              <a:t>) -&gt; Amplitude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C1AF6-946E-4F42-8BC7-36ED63952E7C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826695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Ziel: Generierung eines</a:t>
            </a:r>
            <a:r>
              <a:rPr lang="de-DE" baseline="0" dirty="0" smtClean="0"/>
              <a:t> Spektralbildes mit geeignetem Amplituden im power </a:t>
            </a:r>
            <a:r>
              <a:rPr lang="de-DE" baseline="0" dirty="0" err="1" smtClean="0"/>
              <a:t>spectrum</a:t>
            </a:r>
            <a:endParaRPr lang="de-DE" baseline="0" dirty="0" smtClean="0"/>
          </a:p>
          <a:p>
            <a:endParaRPr lang="de-DE" dirty="0" smtClean="0"/>
          </a:p>
          <a:p>
            <a:r>
              <a:rPr lang="de-DE" dirty="0" smtClean="0"/>
              <a:t>Ausgangspunkt</a:t>
            </a:r>
            <a:r>
              <a:rPr lang="de-DE" baseline="0" dirty="0" smtClean="0"/>
              <a:t> das was ihr alle von Zuhause kennt wenn kein Empfang: Weißes Rauschen SWIPE!</a:t>
            </a:r>
          </a:p>
          <a:p>
            <a:r>
              <a:rPr lang="de-DE" baseline="0" dirty="0" err="1" smtClean="0"/>
              <a:t>Ups</a:t>
            </a:r>
            <a:r>
              <a:rPr lang="de-DE" baseline="0" dirty="0" smtClean="0"/>
              <a:t>… korrigiere: eure Eltern bzw. ihr als Kinder kennt:</a:t>
            </a:r>
          </a:p>
          <a:p>
            <a:r>
              <a:rPr lang="de-DE" baseline="0" dirty="0" smtClean="0"/>
              <a:t/>
            </a:r>
            <a:br>
              <a:rPr lang="de-DE" baseline="0" dirty="0" smtClean="0"/>
            </a:br>
            <a:r>
              <a:rPr lang="de-DE" baseline="0" dirty="0" smtClean="0"/>
              <a:t>Was sieht man? Weitgehend konstant verteilte Leistungsdichte über alle Frequenzen im Bildbereich/Raumbereich/</a:t>
            </a:r>
            <a:r>
              <a:rPr lang="de-DE" baseline="0" dirty="0" err="1" smtClean="0"/>
              <a:t>Spatial</a:t>
            </a:r>
            <a:r>
              <a:rPr lang="de-DE" baseline="0" dirty="0" smtClean="0"/>
              <a:t> Domain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C1AF6-946E-4F42-8BC7-36ED63952E7C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69469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Ziel: Generierung eines</a:t>
            </a:r>
            <a:r>
              <a:rPr lang="de-DE" baseline="0" dirty="0" smtClean="0"/>
              <a:t> Spektralbildes mit geeignetem Amplituden im power </a:t>
            </a:r>
            <a:r>
              <a:rPr lang="de-DE" baseline="0" dirty="0" err="1" smtClean="0"/>
              <a:t>spectrum</a:t>
            </a:r>
            <a:endParaRPr lang="de-DE" baseline="0" dirty="0" smtClean="0"/>
          </a:p>
          <a:p>
            <a:endParaRPr lang="de-DE" dirty="0" smtClean="0"/>
          </a:p>
          <a:p>
            <a:pPr marL="228600" indent="-228600">
              <a:buAutoNum type="arabicPeriod"/>
            </a:pPr>
            <a:r>
              <a:rPr lang="de-DE" dirty="0" smtClean="0"/>
              <a:t>Spektraldichte</a:t>
            </a:r>
            <a:r>
              <a:rPr lang="de-DE" baseline="0" dirty="0" smtClean="0"/>
              <a:t> in 1-D</a:t>
            </a:r>
          </a:p>
          <a:p>
            <a:pPr marL="228600" indent="-228600">
              <a:buAutoNum type="arabicPeriod"/>
            </a:pPr>
            <a:r>
              <a:rPr lang="de-DE" baseline="0" dirty="0" smtClean="0"/>
              <a:t>Ca. aussehen im power </a:t>
            </a:r>
            <a:r>
              <a:rPr lang="de-DE" baseline="0" dirty="0" err="1" smtClean="0"/>
              <a:t>Spetkrum</a:t>
            </a:r>
            <a:r>
              <a:rPr lang="de-DE" baseline="0" dirty="0" smtClean="0"/>
              <a:t> 2d</a:t>
            </a:r>
          </a:p>
          <a:p>
            <a:pPr marL="228600" indent="-228600">
              <a:buAutoNum type="arabicPeriod"/>
            </a:pPr>
            <a:r>
              <a:rPr lang="de-DE" baseline="0" dirty="0" smtClean="0"/>
              <a:t>Nach </a:t>
            </a:r>
            <a:r>
              <a:rPr lang="de-DE" baseline="0" dirty="0" err="1" smtClean="0"/>
              <a:t>filterung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C1AF6-946E-4F42-8BC7-36ED63952E7C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043781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Resultierende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Heightmap</a:t>
            </a:r>
            <a:r>
              <a:rPr lang="de-DE" baseline="0" dirty="0" smtClean="0"/>
              <a:t> in 3-D dargestellt</a:t>
            </a:r>
          </a:p>
          <a:p>
            <a:endParaRPr lang="de-DE" baseline="0" dirty="0" smtClean="0"/>
          </a:p>
          <a:p>
            <a:r>
              <a:rPr lang="de-DE" baseline="0" dirty="0" smtClean="0"/>
              <a:t>Wie wird das resultierende Gelände aussehen?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C1AF6-946E-4F42-8BC7-36ED63952E7C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295354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dirty="0" smtClean="0"/>
              <a:t>Laufzeitberechnung:</a:t>
            </a:r>
          </a:p>
          <a:p>
            <a:pPr marL="171450" indent="-171450">
              <a:buFontTx/>
              <a:buChar char="-"/>
            </a:pPr>
            <a:r>
              <a:rPr lang="de-DE" b="0" dirty="0" smtClean="0"/>
              <a:t>Theoretisch möglich durch </a:t>
            </a:r>
            <a:r>
              <a:rPr lang="de-DE" b="0" dirty="0" err="1" smtClean="0"/>
              <a:t>aufsummierung</a:t>
            </a:r>
            <a:r>
              <a:rPr lang="de-DE" b="0" dirty="0" smtClean="0"/>
              <a:t> aller beteiligten Sinus/</a:t>
            </a:r>
            <a:r>
              <a:rPr lang="de-DE" b="0" dirty="0" err="1" smtClean="0"/>
              <a:t>Cosinusfunktionen</a:t>
            </a:r>
            <a:r>
              <a:rPr lang="de-DE" b="0" dirty="0" smtClean="0"/>
              <a:t> am Punkt -&gt; aber super viele</a:t>
            </a:r>
            <a:r>
              <a:rPr lang="de-DE" b="0" baseline="0" dirty="0" smtClean="0"/>
              <a:t> und sin usw. sowieso </a:t>
            </a:r>
            <a:r>
              <a:rPr lang="de-DE" b="0" baseline="0" dirty="0" err="1" smtClean="0"/>
              <a:t>unperformant</a:t>
            </a:r>
            <a:endParaRPr lang="de-DE" b="0" baseline="0" dirty="0" smtClean="0"/>
          </a:p>
          <a:p>
            <a:pPr marL="171450" indent="-171450">
              <a:buFontTx/>
              <a:buChar char="-"/>
            </a:pPr>
            <a:endParaRPr lang="de-DE" b="0" dirty="0" smtClean="0"/>
          </a:p>
          <a:p>
            <a:pPr marL="0" indent="0">
              <a:buFontTx/>
              <a:buNone/>
            </a:pPr>
            <a:r>
              <a:rPr lang="de-DE" b="1" dirty="0" smtClean="0"/>
              <a:t>Isotropie</a:t>
            </a:r>
            <a:r>
              <a:rPr lang="de-DE" b="1" baseline="0" dirty="0" smtClean="0"/>
              <a:t> / Stationär</a:t>
            </a:r>
            <a:endParaRPr lang="de-DE" b="0" baseline="0" dirty="0" smtClean="0"/>
          </a:p>
          <a:p>
            <a:pPr marL="0" indent="0">
              <a:buFontTx/>
              <a:buNone/>
            </a:pPr>
            <a:r>
              <a:rPr lang="de-DE" b="0" baseline="0" dirty="0" smtClean="0"/>
              <a:t>Iso -&gt; bei Rotation keine </a:t>
            </a:r>
            <a:r>
              <a:rPr lang="de-DE" b="0" baseline="0" dirty="0" err="1" smtClean="0"/>
              <a:t>veränderung</a:t>
            </a:r>
            <a:r>
              <a:rPr lang="de-DE" b="0" baseline="0" dirty="0" smtClean="0"/>
              <a:t> im statistischen Charakter (der Leistungsdichte?)</a:t>
            </a:r>
          </a:p>
          <a:p>
            <a:pPr marL="0" indent="0">
              <a:buFontTx/>
              <a:buNone/>
            </a:pPr>
            <a:r>
              <a:rPr lang="de-DE" b="0" baseline="0" dirty="0" err="1" smtClean="0"/>
              <a:t>Stat</a:t>
            </a:r>
            <a:r>
              <a:rPr lang="de-DE" b="0" baseline="0" dirty="0" smtClean="0"/>
              <a:t> -&gt; bei Translation keine Veränderung in der Leistungsdichte</a:t>
            </a:r>
          </a:p>
          <a:p>
            <a:pPr marL="171450" indent="-171450">
              <a:buFont typeface="Wingdings" panose="05000000000000000000" pitchFamily="2" charset="2"/>
              <a:buChar char="à"/>
            </a:pPr>
            <a:r>
              <a:rPr lang="de-DE" b="0" baseline="0" dirty="0" smtClean="0">
                <a:sym typeface="Wingdings" panose="05000000000000000000" pitchFamily="2" charset="2"/>
              </a:rPr>
              <a:t>Beides führt zu gleicher Rauheit überall, egal ob Tal oder Kamm</a:t>
            </a:r>
            <a:endParaRPr lang="en-GB" b="0" baseline="0" dirty="0" smtClean="0">
              <a:sym typeface="Wingdings" panose="05000000000000000000" pitchFamily="2" charset="2"/>
            </a:endParaRPr>
          </a:p>
          <a:p>
            <a:pPr marL="0" indent="0">
              <a:buFont typeface="Wingdings" panose="05000000000000000000" pitchFamily="2" charset="2"/>
              <a:buNone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indent="0">
              <a:buFont typeface="Wingdings" panose="05000000000000000000" pitchFamily="2" charset="2"/>
              <a:buNone/>
            </a:pPr>
            <a:r>
              <a:rPr lang="de-DE" b="1" baseline="0" dirty="0" smtClean="0">
                <a:sym typeface="Wingdings" panose="05000000000000000000" pitchFamily="2" charset="2"/>
              </a:rPr>
              <a:t>Flexibel: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de-DE" b="0" baseline="0" dirty="0" smtClean="0">
                <a:sym typeface="Wingdings" panose="05000000000000000000" pitchFamily="2" charset="2"/>
              </a:rPr>
              <a:t>Anpassbar durch Austausch des Filters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C1AF6-946E-4F42-8BC7-36ED63952E7C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788928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0" baseline="0" dirty="0" smtClean="0">
                <a:sym typeface="Wingdings" panose="05000000000000000000" pitchFamily="2" charset="2"/>
              </a:rPr>
              <a:t>Erwähnung: Wir beschäftigen uns mit 1D Noise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C1AF6-946E-4F42-8BC7-36ED63952E7C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563814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izenplatzhalt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indent="0">
                  <a:buFont typeface="Wingdings" panose="05000000000000000000" pitchFamily="2" charset="2"/>
                  <a:buNone/>
                </a:pPr>
                <a:r>
                  <a:rPr lang="de-DE" b="1" baseline="0" dirty="0" smtClean="0">
                    <a:sym typeface="Wingdings" panose="05000000000000000000" pitchFamily="2" charset="2"/>
                  </a:rPr>
                  <a:t>Lattice:</a:t>
                </a:r>
              </a:p>
              <a:p>
                <a:pPr marL="171450" indent="-171450">
                  <a:buFontTx/>
                  <a:buChar char="-"/>
                </a:pPr>
                <a:r>
                  <a:rPr lang="de-DE" b="0" baseline="0" dirty="0" smtClean="0">
                    <a:sym typeface="Wingdings" panose="05000000000000000000" pitchFamily="2" charset="2"/>
                  </a:rPr>
                  <a:t>Hashfunktion auf Array  </a:t>
                </a:r>
              </a:p>
              <a:p>
                <a:pPr marL="171450" indent="-171450">
                  <a:buFontTx/>
                  <a:buChar char="-"/>
                </a:pPr>
                <a:r>
                  <a:rPr lang="de-DE" b="0" baseline="0" dirty="0" smtClean="0">
                    <a:sym typeface="Wingdings" panose="05000000000000000000" pitchFamily="2" charset="2"/>
                  </a:rPr>
                  <a:t>Kein Overflow</a:t>
                </a:r>
              </a:p>
              <a:p>
                <a:pPr marL="171450" indent="-171450">
                  <a:buFontTx/>
                  <a:buChar char="-"/>
                </a:pPr>
                <a:r>
                  <a:rPr lang="de-DE" b="0" baseline="0" dirty="0" smtClean="0">
                    <a:sym typeface="Wingdings" panose="05000000000000000000" pitchFamily="2" charset="2"/>
                  </a:rPr>
                  <a:t>Vermeiden von </a:t>
                </a:r>
                <a:r>
                  <a:rPr lang="de-DE" b="0" baseline="0" dirty="0" err="1" smtClean="0">
                    <a:sym typeface="Wingdings" panose="05000000000000000000" pitchFamily="2" charset="2"/>
                  </a:rPr>
                  <a:t>regelmäßigkeiten</a:t>
                </a:r>
                <a:endParaRPr lang="de-DE" b="0" baseline="0" dirty="0" smtClean="0">
                  <a:sym typeface="Wingdings" panose="05000000000000000000" pitchFamily="2" charset="2"/>
                </a:endParaRPr>
              </a:p>
              <a:p>
                <a:pPr marL="0" indent="0">
                  <a:buFontTx/>
                  <a:buNone/>
                </a:pPr>
                <a:endParaRPr lang="de-DE" b="0" baseline="0" dirty="0" smtClean="0">
                  <a:sym typeface="Wingdings" panose="05000000000000000000" pitchFamily="2" charset="2"/>
                </a:endParaRPr>
              </a:p>
              <a:p>
                <a:pPr marL="0" indent="0">
                  <a:buFontTx/>
                  <a:buNone/>
                </a:pPr>
                <a:r>
                  <a:rPr lang="de-DE" b="1" baseline="0" dirty="0" smtClean="0">
                    <a:sym typeface="Wingdings" panose="05000000000000000000" pitchFamily="2" charset="2"/>
                  </a:rPr>
                  <a:t>Fade:</a:t>
                </a:r>
              </a:p>
              <a:p>
                <a:pPr marL="0" indent="0">
                  <a:buFontTx/>
                  <a:buNone/>
                </a:pPr>
                <a:r>
                  <a:rPr lang="de-DE" b="0" baseline="0" dirty="0" smtClean="0">
                    <a:sym typeface="Wingdings" panose="05000000000000000000" pitchFamily="2" charset="2"/>
                  </a:rPr>
                  <a:t>Interpolation</a:t>
                </a:r>
                <a14:m>
                  <m:oMath xmlns:m="http://schemas.openxmlformats.org/officeDocument/2006/math">
                    <m:r>
                      <a:rPr lang="de-DE" b="0" i="1" baseline="0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𝑠</m:t>
                    </m:r>
                  </m:oMath>
                </a14:m>
                <a:r>
                  <a:rPr lang="de-DE" b="0" baseline="0" dirty="0" err="1" smtClean="0">
                    <a:sym typeface="Wingdings" panose="05000000000000000000" pitchFamily="2" charset="2"/>
                  </a:rPr>
                  <a:t>funktion</a:t>
                </a:r>
                <a:r>
                  <a:rPr lang="de-DE" b="0" baseline="0" dirty="0" smtClean="0">
                    <a:sym typeface="Wingdings" panose="05000000000000000000" pitchFamily="2" charset="2"/>
                  </a:rPr>
                  <a:t>, genannte Eigenschaften damit resultierende Funktion möglichst glatt (C2-Stetig an den Übergängen)</a:t>
                </a:r>
              </a:p>
            </p:txBody>
          </p:sp>
        </mc:Choice>
        <mc:Fallback xmlns="">
          <p:sp>
            <p:nvSpPr>
              <p:cNvPr id="3" name="Notizenplatzhalt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indent="0">
                  <a:buFont typeface="Wingdings" panose="05000000000000000000" pitchFamily="2" charset="2"/>
                  <a:buNone/>
                </a:pPr>
                <a:r>
                  <a:rPr lang="de-DE" b="1" baseline="0" dirty="0" smtClean="0">
                    <a:sym typeface="Wingdings" panose="05000000000000000000" pitchFamily="2" charset="2"/>
                  </a:rPr>
                  <a:t>Lattice:</a:t>
                </a:r>
              </a:p>
              <a:p>
                <a:pPr marL="171450" indent="-171450">
                  <a:buFontTx/>
                  <a:buChar char="-"/>
                </a:pPr>
                <a:r>
                  <a:rPr lang="de-DE" b="0" baseline="0" dirty="0" smtClean="0">
                    <a:sym typeface="Wingdings" panose="05000000000000000000" pitchFamily="2" charset="2"/>
                  </a:rPr>
                  <a:t>Hashfunktion auf Array  </a:t>
                </a:r>
              </a:p>
              <a:p>
                <a:pPr marL="171450" indent="-171450">
                  <a:buFontTx/>
                  <a:buChar char="-"/>
                </a:pPr>
                <a:r>
                  <a:rPr lang="de-DE" b="0" baseline="0" dirty="0" smtClean="0">
                    <a:sym typeface="Wingdings" panose="05000000000000000000" pitchFamily="2" charset="2"/>
                  </a:rPr>
                  <a:t>Kein Overflow</a:t>
                </a:r>
              </a:p>
              <a:p>
                <a:pPr marL="171450" indent="-171450">
                  <a:buFontTx/>
                  <a:buChar char="-"/>
                </a:pPr>
                <a:r>
                  <a:rPr lang="de-DE" b="0" baseline="0" dirty="0" smtClean="0">
                    <a:sym typeface="Wingdings" panose="05000000000000000000" pitchFamily="2" charset="2"/>
                  </a:rPr>
                  <a:t>Vermeiden von </a:t>
                </a:r>
                <a:r>
                  <a:rPr lang="de-DE" b="0" baseline="0" dirty="0" err="1" smtClean="0">
                    <a:sym typeface="Wingdings" panose="05000000000000000000" pitchFamily="2" charset="2"/>
                  </a:rPr>
                  <a:t>regelmäßigkeiten</a:t>
                </a:r>
                <a:endParaRPr lang="de-DE" b="0" baseline="0" dirty="0" smtClean="0">
                  <a:sym typeface="Wingdings" panose="05000000000000000000" pitchFamily="2" charset="2"/>
                </a:endParaRPr>
              </a:p>
              <a:p>
                <a:pPr marL="0" indent="0">
                  <a:buFontTx/>
                  <a:buNone/>
                </a:pPr>
                <a:endParaRPr lang="de-DE" b="0" baseline="0" dirty="0" smtClean="0">
                  <a:sym typeface="Wingdings" panose="05000000000000000000" pitchFamily="2" charset="2"/>
                </a:endParaRPr>
              </a:p>
              <a:p>
                <a:pPr marL="0" indent="0">
                  <a:buFontTx/>
                  <a:buNone/>
                </a:pPr>
                <a:r>
                  <a:rPr lang="de-DE" b="1" baseline="0" dirty="0" smtClean="0">
                    <a:sym typeface="Wingdings" panose="05000000000000000000" pitchFamily="2" charset="2"/>
                  </a:rPr>
                  <a:t>Fade:</a:t>
                </a:r>
              </a:p>
              <a:p>
                <a:pPr marL="0" indent="0">
                  <a:buFontTx/>
                  <a:buNone/>
                </a:pPr>
                <a:r>
                  <a:rPr lang="de-DE" b="0" baseline="0" dirty="0" smtClean="0">
                    <a:sym typeface="Wingdings" panose="05000000000000000000" pitchFamily="2" charset="2"/>
                  </a:rPr>
                  <a:t>Interpolation</a:t>
                </a:r>
                <a:r>
                  <a:rPr lang="de-DE" b="0" i="0" baseline="0" smtClean="0">
                    <a:latin typeface="Cambria Math" panose="02040503050406030204" pitchFamily="18" charset="0"/>
                    <a:sym typeface="Wingdings" panose="05000000000000000000" pitchFamily="2" charset="2"/>
                  </a:rPr>
                  <a:t>𝑠</a:t>
                </a:r>
                <a:r>
                  <a:rPr lang="de-DE" b="0" baseline="0" dirty="0" err="1" smtClean="0">
                    <a:sym typeface="Wingdings" panose="05000000000000000000" pitchFamily="2" charset="2"/>
                  </a:rPr>
                  <a:t>funktion</a:t>
                </a:r>
                <a:r>
                  <a:rPr lang="de-DE" b="0" baseline="0" dirty="0" smtClean="0">
                    <a:sym typeface="Wingdings" panose="05000000000000000000" pitchFamily="2" charset="2"/>
                  </a:rPr>
                  <a:t>, genannte Eigenschaften damit resultierende Funktion möglichst glatt (C2-Stetig an den Übergängen)</a:t>
                </a:r>
              </a:p>
            </p:txBody>
          </p:sp>
        </mc:Fallback>
      </mc:AlternateContent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C1AF6-946E-4F42-8BC7-36ED63952E7C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95725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aseline="0" dirty="0" smtClean="0"/>
              <a:t>Also was bedeutet prozedural überhaupt?</a:t>
            </a:r>
          </a:p>
          <a:p>
            <a:pPr marL="0" indent="0">
              <a:buNone/>
            </a:pPr>
            <a:r>
              <a:rPr lang="de-DE" baseline="0" dirty="0" smtClean="0"/>
              <a:t>Durch (prozedurale) Programmierung erzeugt</a:t>
            </a:r>
          </a:p>
          <a:p>
            <a:pPr marL="0" indent="0">
              <a:buNone/>
            </a:pPr>
            <a:r>
              <a:rPr lang="de-DE" baseline="0" dirty="0" smtClean="0"/>
              <a:t>Viel Bewegung in dem Feld zwischen 1985-2003, Wiederaufkommen in den letzten ~ 5 Jahren durch Videospiele, dazwischen Nutzung in allen relevanten CG Branchen z.B. Film, jedoch nicht so Öffentlichkeitswirksam</a:t>
            </a:r>
          </a:p>
          <a:p>
            <a:pPr marL="0" indent="0">
              <a:buNone/>
            </a:pPr>
            <a:r>
              <a:rPr lang="de-DE" baseline="0" dirty="0" smtClean="0"/>
              <a:t>Um Missverständnisse vorzubeugen: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C1AF6-946E-4F42-8BC7-36ED63952E7C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11907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0" baseline="0" dirty="0" smtClean="0">
                <a:sym typeface="Wingdings" panose="05000000000000000000" pitchFamily="2" charset="2"/>
              </a:rPr>
              <a:t>Erwähnung: Wir beschäftigen uns mit 1D Noise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C1AF6-946E-4F42-8BC7-36ED63952E7C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270012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Wingdings" panose="05000000000000000000" pitchFamily="2" charset="2"/>
              <a:buNone/>
            </a:pPr>
            <a:r>
              <a:rPr lang="de-DE" b="0" baseline="0" dirty="0" smtClean="0">
                <a:sym typeface="Wingdings" panose="05000000000000000000" pitchFamily="2" charset="2"/>
              </a:rPr>
              <a:t>Ähnlich linearer Interpolation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C1AF6-946E-4F42-8BC7-36ED63952E7C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924380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Wingdings" panose="05000000000000000000" pitchFamily="2" charset="2"/>
              <a:buNone/>
            </a:pPr>
            <a:endParaRPr lang="de-DE" b="0" baseline="0" dirty="0" smtClean="0">
              <a:sym typeface="Wingdings" panose="05000000000000000000" pitchFamily="2" charset="2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C1AF6-946E-4F42-8BC7-36ED63952E7C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037279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Wingdings" panose="05000000000000000000" pitchFamily="2" charset="2"/>
              <a:buNone/>
            </a:pPr>
            <a:endParaRPr lang="de-DE" b="0" baseline="0" dirty="0" smtClean="0">
              <a:sym typeface="Wingdings" panose="05000000000000000000" pitchFamily="2" charset="2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C1AF6-946E-4F42-8BC7-36ED63952E7C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187760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Wingdings" panose="05000000000000000000" pitchFamily="2" charset="2"/>
              <a:buNone/>
            </a:pPr>
            <a:r>
              <a:rPr lang="de-DE" b="1" baseline="0" dirty="0" err="1" smtClean="0">
                <a:sym typeface="Wingdings" panose="05000000000000000000" pitchFamily="2" charset="2"/>
              </a:rPr>
              <a:t>Turbulence</a:t>
            </a:r>
            <a:r>
              <a:rPr lang="de-DE" b="1" baseline="0" dirty="0" smtClean="0">
                <a:sym typeface="Wingdings" panose="05000000000000000000" pitchFamily="2" charset="2"/>
              </a:rPr>
              <a:t>: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de-DE" b="0" baseline="0" dirty="0" smtClean="0">
                <a:sym typeface="Wingdings" panose="05000000000000000000" pitchFamily="2" charset="2"/>
              </a:rPr>
              <a:t>Unstetig in der ersten Ableitung, bricht regelmäßige Muster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indent="0">
              <a:buFont typeface="Wingdings" panose="05000000000000000000" pitchFamily="2" charset="2"/>
              <a:buNone/>
            </a:pPr>
            <a:r>
              <a:rPr lang="de-DE" b="1" baseline="0" dirty="0" err="1" smtClean="0">
                <a:sym typeface="Wingdings" panose="05000000000000000000" pitchFamily="2" charset="2"/>
              </a:rPr>
              <a:t>Multifractal</a:t>
            </a:r>
            <a:r>
              <a:rPr lang="de-DE" b="1" baseline="0" dirty="0" smtClean="0">
                <a:sym typeface="Wingdings" panose="05000000000000000000" pitchFamily="2" charset="2"/>
              </a:rPr>
              <a:t>: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de-DE" b="0" baseline="0" dirty="0" smtClean="0">
                <a:sym typeface="Wingdings" panose="05000000000000000000" pitchFamily="2" charset="2"/>
              </a:rPr>
              <a:t>Aktuelles Problem: stationär, isotrop, überall gleiche Rauheit; Hier nicht!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indent="0">
              <a:buFont typeface="Wingdings" panose="05000000000000000000" pitchFamily="2" charset="2"/>
              <a:buNone/>
            </a:pPr>
            <a:r>
              <a:rPr lang="de-DE" b="1" baseline="0" dirty="0" smtClean="0">
                <a:sym typeface="Wingdings" panose="05000000000000000000" pitchFamily="2" charset="2"/>
              </a:rPr>
              <a:t>Bias: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de-DE" b="0" baseline="0" dirty="0" smtClean="0">
                <a:sym typeface="Wingdings" panose="05000000000000000000" pitchFamily="2" charset="2"/>
              </a:rPr>
              <a:t>Gewichtung in eine </a:t>
            </a:r>
            <a:r>
              <a:rPr lang="de-DE" b="0" baseline="0" dirty="0" err="1" smtClean="0">
                <a:sym typeface="Wingdings" panose="05000000000000000000" pitchFamily="2" charset="2"/>
              </a:rPr>
              <a:t>eine</a:t>
            </a:r>
            <a:r>
              <a:rPr lang="de-DE" b="0" baseline="0" dirty="0" smtClean="0">
                <a:sym typeface="Wingdings" panose="05000000000000000000" pitchFamily="2" charset="2"/>
              </a:rPr>
              <a:t> bestimmte Region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de-DE" b="1" baseline="0" dirty="0" smtClean="0">
              <a:sym typeface="Wingdings" panose="05000000000000000000" pitchFamily="2" charset="2"/>
            </a:endParaRPr>
          </a:p>
          <a:p>
            <a:pPr marL="0" indent="0">
              <a:buFont typeface="Wingdings" panose="05000000000000000000" pitchFamily="2" charset="2"/>
              <a:buNone/>
            </a:pPr>
            <a:r>
              <a:rPr lang="de-DE" b="1" baseline="0" dirty="0" err="1" smtClean="0">
                <a:sym typeface="Wingdings" panose="05000000000000000000" pitchFamily="2" charset="2"/>
              </a:rPr>
              <a:t>Gain</a:t>
            </a:r>
            <a:r>
              <a:rPr lang="de-DE" b="1" baseline="0" dirty="0" smtClean="0">
                <a:sym typeface="Wingdings" panose="05000000000000000000" pitchFamily="2" charset="2"/>
              </a:rPr>
              <a:t>: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de-DE" b="0" baseline="0" dirty="0" smtClean="0">
                <a:sym typeface="Wingdings" panose="05000000000000000000" pitchFamily="2" charset="2"/>
              </a:rPr>
              <a:t>Bestimmen wo die Funktion die meiste Zeit verbringt (Mitte oder Randstellen)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de-DE" b="1" baseline="0" dirty="0" smtClean="0">
              <a:sym typeface="Wingdings" panose="05000000000000000000" pitchFamily="2" charset="2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C1AF6-946E-4F42-8BC7-36ED63952E7C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622849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de-DE" baseline="0" dirty="0" smtClean="0"/>
          </a:p>
          <a:p>
            <a:pPr marL="0" indent="0">
              <a:buNone/>
            </a:pPr>
            <a:endParaRPr lang="de-DE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C1AF6-946E-4F42-8BC7-36ED63952E7C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5649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Borderlands: 17.750.000</a:t>
            </a:r>
          </a:p>
          <a:p>
            <a:r>
              <a:rPr lang="de-DE" dirty="0" smtClean="0"/>
              <a:t>Elite: 6 Byte für 8 prozedurale</a:t>
            </a:r>
            <a:r>
              <a:rPr lang="de-DE" baseline="0" dirty="0" smtClean="0"/>
              <a:t> Spielegalaxy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b="0" i="0" u="none" strike="noStrike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</a:t>
            </a:r>
            <a:r>
              <a:rPr lang="de-DE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Mans Sky: Komplettes Universum inkl. Planeten, Flora, Fauna, Raumschiffe</a:t>
            </a:r>
            <a:endParaRPr lang="de-DE" baseline="0" dirty="0" smtClean="0"/>
          </a:p>
          <a:p>
            <a:r>
              <a:rPr lang="de-DE" baseline="0" dirty="0" smtClean="0"/>
              <a:t>k.Krieger: Demospiel besteht aus </a:t>
            </a: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97.280 </a:t>
            </a:r>
            <a:r>
              <a:rPr lang="en-GB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Bytes</a:t>
            </a:r>
          </a:p>
          <a:p>
            <a:endParaRPr lang="en-GB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C1AF6-946E-4F42-8BC7-36ED63952E7C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7300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Aktuelle Entwicklungszeiten</a:t>
            </a:r>
            <a:r>
              <a:rPr lang="de-DE" baseline="0" dirty="0" smtClean="0"/>
              <a:t> für AAA Games ~1-3 Jahre bei 100-300+ Mitarbeitern ohne großartig komplexes </a:t>
            </a:r>
            <a:r>
              <a:rPr lang="de-DE" baseline="0" dirty="0" err="1" smtClean="0"/>
              <a:t>Gameplay</a:t>
            </a:r>
            <a:r>
              <a:rPr lang="de-DE" baseline="0" dirty="0" smtClean="0"/>
              <a:t> -&gt; Modellierung!</a:t>
            </a:r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C1AF6-946E-4F42-8BC7-36ED63952E7C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0320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aseline="0" dirty="0" smtClean="0"/>
              <a:t>Wir wollten das Thema eingrenzen!</a:t>
            </a:r>
          </a:p>
          <a:p>
            <a:pPr marL="0" indent="0">
              <a:buNone/>
            </a:pPr>
            <a:r>
              <a:rPr lang="de-DE" baseline="0" dirty="0" smtClean="0"/>
              <a:t>Prozedural haben wir geklärt, daran kann man nicht viel ändern, also Landschaftsgenerierung</a:t>
            </a:r>
          </a:p>
          <a:p>
            <a:pPr marL="0" indent="0">
              <a:buNone/>
            </a:pPr>
            <a:r>
              <a:rPr lang="de-DE" baseline="0" dirty="0" smtClean="0"/>
              <a:t>Hierbei zurück zu dem Bild von vorhin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C1AF6-946E-4F42-8BC7-36ED63952E7C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3121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Auch wenn stark abweicht von</a:t>
            </a:r>
            <a:r>
              <a:rPr lang="de-DE" baseline="0" dirty="0" smtClean="0"/>
              <a:t> vorherigen Screenshots doch viele Eigenschaften / Problemstellungen von prozeduralem Terrain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smtClean="0"/>
              <a:t>Wasser: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smtClean="0"/>
              <a:t>Besonders Wellenbewegung lassen sich gut prozedural erzeugen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smtClean="0"/>
              <a:t>Texturierung: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smtClean="0"/>
              <a:t>1. Rendern von Landschaftstexturen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smtClean="0"/>
              <a:t>2. Erzeugung von prozeduralen Texturen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smtClean="0"/>
              <a:t>Bäume / Gräser: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smtClean="0"/>
              <a:t>So vielfältig und detailreich und tlw. Scheinbar zufällig, dass auch diese oft prozedural erzeugt werden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Wolken / Gase: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Neben Partikelsimulation lassen sich gut </a:t>
            </a:r>
            <a:r>
              <a:rPr lang="de-DE" dirty="0" err="1" smtClean="0"/>
              <a:t>gut</a:t>
            </a:r>
            <a:r>
              <a:rPr lang="de-DE" baseline="0" dirty="0" smtClean="0"/>
              <a:t> prozedurale Prozesse beschreiben</a:t>
            </a:r>
            <a:endParaRPr lang="en-GB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C1AF6-946E-4F42-8BC7-36ED63952E7C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39178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0" dirty="0" err="1" smtClean="0"/>
              <a:t>Skalarfeld</a:t>
            </a:r>
            <a:r>
              <a:rPr lang="de-DE" b="0" dirty="0" smtClean="0"/>
              <a:t>: Eine</a:t>
            </a:r>
            <a:r>
              <a:rPr lang="de-DE" b="0" baseline="0" dirty="0" smtClean="0"/>
              <a:t> Funktion die einer bestimmten Punktemenge M eine </a:t>
            </a:r>
            <a:r>
              <a:rPr lang="de-DE" b="0" baseline="0" dirty="0" err="1" smtClean="0"/>
              <a:t>Reel</a:t>
            </a:r>
            <a:r>
              <a:rPr lang="de-DE" b="0" baseline="0" dirty="0" smtClean="0"/>
              <a:t> oder Komplexwertige Zahl zuweist</a:t>
            </a:r>
            <a:endParaRPr lang="de-DE" b="0" dirty="0" smtClean="0"/>
          </a:p>
          <a:p>
            <a:r>
              <a:rPr lang="de-DE" b="0" dirty="0" err="1" smtClean="0"/>
              <a:t>Voxel</a:t>
            </a:r>
            <a:r>
              <a:rPr lang="de-DE" dirty="0" smtClean="0"/>
              <a:t>: </a:t>
            </a:r>
            <a:r>
              <a:rPr lang="de-DE" dirty="0" err="1" smtClean="0"/>
              <a:t>Volumetric</a:t>
            </a:r>
            <a:r>
              <a:rPr lang="de-DE" dirty="0" smtClean="0"/>
              <a:t> Pixel. Da Position nicht explizit gespeichert gut für große,</a:t>
            </a:r>
            <a:r>
              <a:rPr lang="de-DE" baseline="0" dirty="0" smtClean="0"/>
              <a:t> regelmäßig gesampelte Datenmengen (vgl. Polygon, gut für viel leere)</a:t>
            </a:r>
          </a:p>
          <a:p>
            <a:endParaRPr lang="de-DE" baseline="0" dirty="0" smtClean="0"/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C1AF6-946E-4F42-8BC7-36ED63952E7C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78577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Dem (Digital Elevation Model) – größtenteils U.S. Geological </a:t>
            </a:r>
            <a:r>
              <a:rPr lang="de-DE" dirty="0" err="1" smtClean="0"/>
              <a:t>Surve</a:t>
            </a:r>
            <a:endParaRPr lang="de-DE" dirty="0" smtClean="0"/>
          </a:p>
          <a:p>
            <a:r>
              <a:rPr lang="de-DE" dirty="0" smtClean="0"/>
              <a:t>DTED </a:t>
            </a:r>
            <a:r>
              <a:rPr lang="de-DE" baseline="0" dirty="0" smtClean="0"/>
              <a:t>(Digital Terrain Elevation Data) </a:t>
            </a:r>
            <a:r>
              <a:rPr lang="de-DE" dirty="0" smtClean="0"/>
              <a:t>–</a:t>
            </a:r>
            <a:r>
              <a:rPr lang="de-DE" baseline="0" dirty="0" smtClean="0"/>
              <a:t> U.S. Militär</a:t>
            </a:r>
          </a:p>
          <a:p>
            <a:endParaRPr lang="de-DE" baseline="0" dirty="0" smtClean="0"/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C1AF6-946E-4F42-8BC7-36ED63952E7C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13315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de-DE" baseline="0" dirty="0" smtClean="0"/>
          </a:p>
          <a:p>
            <a:pPr marL="0" indent="0">
              <a:buNone/>
            </a:pPr>
            <a:endParaRPr lang="de-DE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C1AF6-946E-4F42-8BC7-36ED63952E7C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04879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D3690846-6036-4708-AC63-552BD3494A0F}" type="datetimeFigureOut">
              <a:rPr lang="en-GB" smtClean="0"/>
              <a:t>31/05/2016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6EFBC5B6-5F88-40A2-AB2B-BA8C84B3ADA0}" type="slidenum">
              <a:rPr lang="en-GB" smtClean="0"/>
              <a:t>‹Nr.›</a:t>
            </a:fld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047943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90846-6036-4708-AC63-552BD3494A0F}" type="datetimeFigureOut">
              <a:rPr lang="en-GB" smtClean="0"/>
              <a:t>31/05/2016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BC5B6-5F88-40A2-AB2B-BA8C84B3ADA0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5222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90846-6036-4708-AC63-552BD3494A0F}" type="datetimeFigureOut">
              <a:rPr lang="en-GB" smtClean="0"/>
              <a:t>31/05/2016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BC5B6-5F88-40A2-AB2B-BA8C84B3ADA0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30839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90846-6036-4708-AC63-552BD3494A0F}" type="datetimeFigureOut">
              <a:rPr lang="en-GB" smtClean="0"/>
              <a:t>31/05/2016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BC5B6-5F88-40A2-AB2B-BA8C84B3ADA0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85014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90846-6036-4708-AC63-552BD3494A0F}" type="datetimeFigureOut">
              <a:rPr lang="en-GB" smtClean="0"/>
              <a:t>31/05/2016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BC5B6-5F88-40A2-AB2B-BA8C84B3ADA0}" type="slidenum">
              <a:rPr lang="en-GB" smtClean="0"/>
              <a:t>‹Nr.›</a:t>
            </a:fld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451318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90846-6036-4708-AC63-552BD3494A0F}" type="datetimeFigureOut">
              <a:rPr lang="en-GB" smtClean="0"/>
              <a:t>31/05/2016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BC5B6-5F88-40A2-AB2B-BA8C84B3ADA0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90261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de-DE" smtClean="0"/>
              <a:t>Formatvorlagen des Textmasters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90846-6036-4708-AC63-552BD3494A0F}" type="datetimeFigureOut">
              <a:rPr lang="en-GB" smtClean="0"/>
              <a:t>31/05/2016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BC5B6-5F88-40A2-AB2B-BA8C84B3ADA0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40957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90846-6036-4708-AC63-552BD3494A0F}" type="datetimeFigureOut">
              <a:rPr lang="en-GB" smtClean="0"/>
              <a:t>31/05/2016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BC5B6-5F88-40A2-AB2B-BA8C84B3ADA0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1489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90846-6036-4708-AC63-552BD3494A0F}" type="datetimeFigureOut">
              <a:rPr lang="en-GB" smtClean="0"/>
              <a:t>31/05/2016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BC5B6-5F88-40A2-AB2B-BA8C84B3ADA0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56870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90846-6036-4708-AC63-552BD3494A0F}" type="datetimeFigureOut">
              <a:rPr lang="en-GB" smtClean="0"/>
              <a:t>31/05/2016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BC5B6-5F88-40A2-AB2B-BA8C84B3ADA0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928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90846-6036-4708-AC63-552BD3494A0F}" type="datetimeFigureOut">
              <a:rPr lang="en-GB" smtClean="0"/>
              <a:t>31/05/2016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BC5B6-5F88-40A2-AB2B-BA8C84B3ADA0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07098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D3690846-6036-4708-AC63-552BD3494A0F}" type="datetimeFigureOut">
              <a:rPr lang="en-GB" smtClean="0"/>
              <a:t>31/05/2016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6EFBC5B6-5F88-40A2-AB2B-BA8C84B3ADA0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6114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tiff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tiff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tiff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5" Type="http://schemas.openxmlformats.org/officeDocument/2006/relationships/image" Target="../media/image340.png"/><Relationship Id="rId4" Type="http://schemas.openxmlformats.org/officeDocument/2006/relationships/image" Target="../media/image34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14.tiff"/><Relationship Id="rId7" Type="http://schemas.openxmlformats.org/officeDocument/2006/relationships/image" Target="../media/image3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4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tiff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7" Type="http://schemas.openxmlformats.org/officeDocument/2006/relationships/image" Target="../media/image4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7.png"/><Relationship Id="rId4" Type="http://schemas.openxmlformats.org/officeDocument/2006/relationships/image" Target="../media/image46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0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png"/><Relationship Id="rId13" Type="http://schemas.openxmlformats.org/officeDocument/2006/relationships/image" Target="../media/image60.png"/><Relationship Id="rId3" Type="http://schemas.openxmlformats.org/officeDocument/2006/relationships/image" Target="../media/image14.tiff"/><Relationship Id="rId7" Type="http://schemas.openxmlformats.org/officeDocument/2006/relationships/image" Target="../media/image54.png"/><Relationship Id="rId12" Type="http://schemas.openxmlformats.org/officeDocument/2006/relationships/image" Target="../media/image5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3.png"/><Relationship Id="rId11" Type="http://schemas.openxmlformats.org/officeDocument/2006/relationships/image" Target="../media/image58.png"/><Relationship Id="rId5" Type="http://schemas.openxmlformats.org/officeDocument/2006/relationships/image" Target="../media/image52.png"/><Relationship Id="rId10" Type="http://schemas.openxmlformats.org/officeDocument/2006/relationships/image" Target="../media/image57.png"/><Relationship Id="rId4" Type="http://schemas.openxmlformats.org/officeDocument/2006/relationships/image" Target="../media/image51.png"/><Relationship Id="rId9" Type="http://schemas.openxmlformats.org/officeDocument/2006/relationships/image" Target="../media/image5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hyperlink" Target="https://upload.wikimedia.org/wikipedia/commons/2/2f/Heightmap_rendered.png?1464084491149" TargetMode="External"/><Relationship Id="rId13" Type="http://schemas.openxmlformats.org/officeDocument/2006/relationships/hyperlink" Target="https://www.wikiwand.com/de/Wei%C3%9Fes_Rauschen" TargetMode="External"/><Relationship Id="rId3" Type="http://schemas.openxmlformats.org/officeDocument/2006/relationships/hyperlink" Target="http://atg.lychnobi.com/screenshots/ATG%20screen%2003.jpg" TargetMode="External"/><Relationship Id="rId7" Type="http://schemas.openxmlformats.org/officeDocument/2006/relationships/hyperlink" Target="http://http.developer.nvidia.com/GPUGems3/elementLinks/01fig01.jpg" TargetMode="External"/><Relationship Id="rId12" Type="http://schemas.openxmlformats.org/officeDocument/2006/relationships/hyperlink" Target="http://cnx.org/resources/1fcf8e94b24002397361ac23e9db475213cf25af/figure1.png" TargetMode="External"/><Relationship Id="rId17" Type="http://schemas.openxmlformats.org/officeDocument/2006/relationships/image" Target="../media/image14.tiff"/><Relationship Id="rId2" Type="http://schemas.openxmlformats.org/officeDocument/2006/relationships/hyperlink" Target="http://www.decarpentier.nl/wp-content/uploads/scape_ridge_mountains.jpg" TargetMode="External"/><Relationship Id="rId16" Type="http://schemas.openxmlformats.org/officeDocument/2006/relationships/hyperlink" Target="http://gmlscripts.github.io/images/bias1.gi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upload.wikimedia.org/wikipedia/commons/b/b4/Voxelgitter.png?1464083679752" TargetMode="External"/><Relationship Id="rId11" Type="http://schemas.openxmlformats.org/officeDocument/2006/relationships/hyperlink" Target="http://www.tursiops.cc/fm/midpt.gif" TargetMode="External"/><Relationship Id="rId5" Type="http://schemas.openxmlformats.org/officeDocument/2006/relationships/hyperlink" Target="http://no-mans-sky.com/press/no_man's_sky/images/NewEridu.png" TargetMode="External"/><Relationship Id="rId15" Type="http://schemas.openxmlformats.org/officeDocument/2006/relationships/hyperlink" Target="https://www-sop.inria.fr/reves/Basilic/2010/LLCDDELPZ10/LLCDDELPZ10STARPNF.pdf" TargetMode="External"/><Relationship Id="rId10" Type="http://schemas.openxmlformats.org/officeDocument/2006/relationships/hyperlink" Target="https://www.wikiwand.com/en/Diamond-square_algorithm" TargetMode="External"/><Relationship Id="rId4" Type="http://schemas.openxmlformats.org/officeDocument/2006/relationships/hyperlink" Target="http://im.ziffdavisinternational.com/ign_de/screenshot/b/borderlands-2-willkommen-in-der-wunderbaren-welt-d/borderlands-2-willkommen-in-der-wunderbaren-welt-d_w3hv.jpg" TargetMode="External"/><Relationship Id="rId9" Type="http://schemas.openxmlformats.org/officeDocument/2006/relationships/hyperlink" Target="http://www.howardzzh.com/research/terrain/" TargetMode="External"/><Relationship Id="rId14" Type="http://schemas.openxmlformats.org/officeDocument/2006/relationships/hyperlink" Target="http://www.shaders.co.uk/enhance_xsi/nodal_index/Noise/Ridged.jpg" TargetMode="Externa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wikiwand.com/de/Schnelle_Fourier-Transformation" TargetMode="External"/><Relationship Id="rId13" Type="http://schemas.openxmlformats.org/officeDocument/2006/relationships/image" Target="../media/image14.tiff"/><Relationship Id="rId3" Type="http://schemas.openxmlformats.org/officeDocument/2006/relationships/hyperlink" Target="http://de.borderlands.wikia.com/wiki/Waffen" TargetMode="External"/><Relationship Id="rId7" Type="http://schemas.openxmlformats.org/officeDocument/2006/relationships/hyperlink" Target="http://www.howardzzh.com/research/terrain/" TargetMode="External"/><Relationship Id="rId12" Type="http://schemas.openxmlformats.org/officeDocument/2006/relationships/hyperlink" Target="https://www-sop.inria.fr/reves/Basilic/2010/LLCDDELPZ10/LLCDDELPZ10STARPNF.pdf" TargetMode="External"/><Relationship Id="rId2" Type="http://schemas.openxmlformats.org/officeDocument/2006/relationships/hyperlink" Target="http://minecraft.gamepedia.com/The_Overworld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vterrain.org/" TargetMode="External"/><Relationship Id="rId11" Type="http://schemas.openxmlformats.org/officeDocument/2006/relationships/hyperlink" Target="http://www.keithlantz.net/2011/11/using-fourier-synthesis-to-generate-a-fractional-brownian-motion-surface/" TargetMode="External"/><Relationship Id="rId5" Type="http://schemas.openxmlformats.org/officeDocument/2006/relationships/hyperlink" Target="https://www.wikiwand.com/en/Voxel" TargetMode="External"/><Relationship Id="rId10" Type="http://schemas.openxmlformats.org/officeDocument/2006/relationships/hyperlink" Target="https://www.wikiwand.com/en/White_noise" TargetMode="External"/><Relationship Id="rId4" Type="http://schemas.openxmlformats.org/officeDocument/2006/relationships/hyperlink" Target="https://www.wikiwand.com/de/Skalarfeld" TargetMode="External"/><Relationship Id="rId9" Type="http://schemas.openxmlformats.org/officeDocument/2006/relationships/hyperlink" Target="https://www.wikiwand.com/en/Spectral_density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tiff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4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9988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ctrTitle"/>
          </p:nvPr>
        </p:nvSpPr>
        <p:spPr>
          <a:xfrm>
            <a:off x="1619250" y="1928811"/>
            <a:ext cx="9144000" cy="1019176"/>
          </a:xfrm>
        </p:spPr>
        <p:txBody>
          <a:bodyPr>
            <a:normAutofit fontScale="90000"/>
          </a:bodyPr>
          <a:lstStyle/>
          <a:p>
            <a: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  <a:t>Prozedurale</a:t>
            </a:r>
            <a:endParaRPr lang="en-GB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6" name="Titel 6"/>
          <p:cNvSpPr txBox="1">
            <a:spLocks/>
          </p:cNvSpPr>
          <p:nvPr/>
        </p:nvSpPr>
        <p:spPr>
          <a:xfrm>
            <a:off x="1619250" y="2438399"/>
            <a:ext cx="9144000" cy="143351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200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72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  <a:t/>
            </a:r>
            <a:b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  <a:t>Landschaftsgenerierung</a:t>
            </a:r>
            <a:endParaRPr lang="en-GB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Titel 6"/>
          <p:cNvSpPr txBox="1">
            <a:spLocks/>
          </p:cNvSpPr>
          <p:nvPr/>
        </p:nvSpPr>
        <p:spPr>
          <a:xfrm>
            <a:off x="1619250" y="2465831"/>
            <a:ext cx="9144000" cy="143351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200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72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trike="sngStrike" dirty="0" smtClean="0">
                <a:latin typeface="Helvetica" panose="020B0604020202020204" pitchFamily="34" charset="0"/>
                <a:cs typeface="Helvetica" panose="020B0604020202020204" pitchFamily="34" charset="0"/>
              </a:rPr>
              <a:t/>
            </a:r>
            <a:br>
              <a:rPr lang="de-DE" strike="sngStrike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de-DE" strike="sngStrike" dirty="0" smtClean="0">
                <a:latin typeface="Helvetica" panose="020B0604020202020204" pitchFamily="34" charset="0"/>
                <a:cs typeface="Helvetica" panose="020B0604020202020204" pitchFamily="34" charset="0"/>
              </a:rPr>
              <a:t>Landschaftsgenerierung</a:t>
            </a:r>
            <a:endParaRPr lang="en-GB" strike="sngStrike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" name="Titel 6"/>
          <p:cNvSpPr txBox="1">
            <a:spLocks/>
          </p:cNvSpPr>
          <p:nvPr/>
        </p:nvSpPr>
        <p:spPr>
          <a:xfrm>
            <a:off x="1619250" y="3758184"/>
            <a:ext cx="9144000" cy="10708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72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  <a:t>Höhenfeldsynthese</a:t>
            </a:r>
            <a:endParaRPr lang="en-GB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120"/>
            <a:ext cx="452438" cy="459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069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" dur="2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5707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feld 26"/>
          <p:cNvSpPr txBox="1"/>
          <p:nvPr/>
        </p:nvSpPr>
        <p:spPr>
          <a:xfrm rot="16200000">
            <a:off x="8421403" y="3174354"/>
            <a:ext cx="6638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smtClean="0">
                <a:solidFill>
                  <a:schemeClr val="bg1">
                    <a:lumMod val="75000"/>
                  </a:schemeClr>
                </a:solidFill>
              </a:rPr>
              <a:t>Methoden zur Höhenfeldsynthese</a:t>
            </a:r>
            <a:endParaRPr lang="en-GB" sz="2400" b="1" dirty="0">
              <a:solidFill>
                <a:schemeClr val="bg1">
                  <a:lumMod val="75000"/>
                </a:schemeClr>
              </a:solidFill>
            </a:endParaRPr>
          </a:p>
        </p:txBody>
      </p:sp>
      <p:graphicFrame>
        <p:nvGraphicFramePr>
          <p:cNvPr id="29" name="Diagramm 28"/>
          <p:cNvGraphicFramePr/>
          <p:nvPr>
            <p:extLst>
              <p:ext uri="{D42A27DB-BD31-4B8C-83A1-F6EECF244321}">
                <p14:modId xmlns:p14="http://schemas.microsoft.com/office/powerpoint/2010/main" val="1942245719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8" name="Gruppieren 7"/>
          <p:cNvGrpSpPr/>
          <p:nvPr/>
        </p:nvGrpSpPr>
        <p:grpSpPr>
          <a:xfrm>
            <a:off x="1669691" y="577970"/>
            <a:ext cx="724618" cy="3812875"/>
            <a:chOff x="1466491" y="577970"/>
            <a:chExt cx="724618" cy="3812875"/>
          </a:xfrm>
        </p:grpSpPr>
        <p:sp>
          <p:nvSpPr>
            <p:cNvPr id="5" name="Rechteck 4"/>
            <p:cNvSpPr/>
            <p:nvPr/>
          </p:nvSpPr>
          <p:spPr>
            <a:xfrm>
              <a:off x="1466491" y="577970"/>
              <a:ext cx="77637" cy="38128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chteck 6"/>
            <p:cNvSpPr/>
            <p:nvPr/>
          </p:nvSpPr>
          <p:spPr>
            <a:xfrm>
              <a:off x="1466491" y="4321834"/>
              <a:ext cx="724618" cy="6901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Rechteck 10"/>
            <p:cNvSpPr/>
            <p:nvPr/>
          </p:nvSpPr>
          <p:spPr>
            <a:xfrm>
              <a:off x="1466491" y="577970"/>
              <a:ext cx="724618" cy="6901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0" name="Textfeld 9"/>
          <p:cNvSpPr txBox="1"/>
          <p:nvPr/>
        </p:nvSpPr>
        <p:spPr>
          <a:xfrm rot="16200000">
            <a:off x="-724660" y="2130465"/>
            <a:ext cx="38128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4000" dirty="0" smtClean="0">
                <a:solidFill>
                  <a:srgbClr val="6F6F74"/>
                </a:solidFill>
              </a:rPr>
              <a:t>explizit</a:t>
            </a:r>
            <a:endParaRPr lang="en-GB" sz="4000" dirty="0">
              <a:solidFill>
                <a:srgbClr val="6F6F74"/>
              </a:solidFill>
            </a:endParaRPr>
          </a:p>
        </p:txBody>
      </p:sp>
      <p:sp>
        <p:nvSpPr>
          <p:cNvPr id="18" name="Textfeld 17"/>
          <p:cNvSpPr txBox="1"/>
          <p:nvPr/>
        </p:nvSpPr>
        <p:spPr>
          <a:xfrm>
            <a:off x="-204396" y="4910646"/>
            <a:ext cx="24474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4000" dirty="0" smtClean="0">
                <a:solidFill>
                  <a:srgbClr val="6F6F74"/>
                </a:solidFill>
              </a:rPr>
              <a:t>implizit</a:t>
            </a:r>
            <a:endParaRPr lang="en-GB" sz="4000" dirty="0">
              <a:solidFill>
                <a:srgbClr val="6F6F74"/>
              </a:solidFill>
            </a:endParaRPr>
          </a:p>
        </p:txBody>
      </p:sp>
      <p:pic>
        <p:nvPicPr>
          <p:cNvPr id="19" name="Grafik 18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7124" y="0"/>
            <a:ext cx="904875" cy="918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498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feld 26"/>
          <p:cNvSpPr txBox="1"/>
          <p:nvPr/>
        </p:nvSpPr>
        <p:spPr>
          <a:xfrm rot="16200000">
            <a:off x="8421403" y="3174354"/>
            <a:ext cx="6638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err="1" smtClean="0">
                <a:solidFill>
                  <a:schemeClr val="bg1">
                    <a:lumMod val="75000"/>
                  </a:schemeClr>
                </a:solidFill>
              </a:rPr>
              <a:t>Midpoint</a:t>
            </a:r>
            <a:r>
              <a:rPr lang="de-DE" sz="2400" b="1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de-DE" sz="2400" b="1" dirty="0" err="1" smtClean="0">
                <a:solidFill>
                  <a:schemeClr val="bg1">
                    <a:lumMod val="75000"/>
                  </a:schemeClr>
                </a:solidFill>
              </a:rPr>
              <a:t>Displacement</a:t>
            </a:r>
            <a:endParaRPr lang="en-GB" sz="24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2554857" y="1099868"/>
            <a:ext cx="7082287" cy="46582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000" y="1536401"/>
            <a:ext cx="2286000" cy="438150"/>
          </a:xfrm>
          <a:prstGeom prst="rect">
            <a:avLst/>
          </a:prstGeom>
        </p:spPr>
      </p:pic>
      <p:sp>
        <p:nvSpPr>
          <p:cNvPr id="5" name="Textfeld 4"/>
          <p:cNvSpPr txBox="1"/>
          <p:nvPr/>
        </p:nvSpPr>
        <p:spPr>
          <a:xfrm>
            <a:off x="4665212" y="1432310"/>
            <a:ext cx="28615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0.</a:t>
            </a:r>
          </a:p>
          <a:p>
            <a:r>
              <a:rPr lang="de-DE" dirty="0" smtClean="0"/>
              <a:t>Rekursionsschritt</a:t>
            </a:r>
            <a:endParaRPr lang="en-GB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3000" y="2818681"/>
            <a:ext cx="2286000" cy="685800"/>
          </a:xfrm>
          <a:prstGeom prst="rect">
            <a:avLst/>
          </a:prstGeom>
        </p:spPr>
      </p:pic>
      <p:sp>
        <p:nvSpPr>
          <p:cNvPr id="10" name="Textfeld 9"/>
          <p:cNvSpPr txBox="1"/>
          <p:nvPr/>
        </p:nvSpPr>
        <p:spPr>
          <a:xfrm>
            <a:off x="4665212" y="2838415"/>
            <a:ext cx="28615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1.</a:t>
            </a:r>
          </a:p>
          <a:p>
            <a:r>
              <a:rPr lang="de-DE" dirty="0" smtClean="0"/>
              <a:t>Rekursionsschritt</a:t>
            </a:r>
            <a:endParaRPr lang="en-GB" dirty="0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53000" y="4125762"/>
            <a:ext cx="2286000" cy="809625"/>
          </a:xfrm>
          <a:prstGeom prst="rect">
            <a:avLst/>
          </a:prstGeom>
        </p:spPr>
      </p:pic>
      <p:sp>
        <p:nvSpPr>
          <p:cNvPr id="12" name="Textfeld 11"/>
          <p:cNvSpPr txBox="1"/>
          <p:nvPr/>
        </p:nvSpPr>
        <p:spPr>
          <a:xfrm>
            <a:off x="4665212" y="4207408"/>
            <a:ext cx="28615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2.</a:t>
            </a:r>
          </a:p>
          <a:p>
            <a:r>
              <a:rPr lang="de-DE" dirty="0" smtClean="0"/>
              <a:t>Rekursionsschritt</a:t>
            </a:r>
            <a:endParaRPr lang="en-GB" dirty="0"/>
          </a:p>
        </p:txBody>
      </p:sp>
      <p:pic>
        <p:nvPicPr>
          <p:cNvPr id="11" name="Grafik 1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7124" y="0"/>
            <a:ext cx="904875" cy="918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962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0" grpId="0"/>
      <p:bldP spid="1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feld 26"/>
          <p:cNvSpPr txBox="1"/>
          <p:nvPr/>
        </p:nvSpPr>
        <p:spPr>
          <a:xfrm rot="16200000">
            <a:off x="8421403" y="3174354"/>
            <a:ext cx="6638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err="1" smtClean="0">
                <a:solidFill>
                  <a:schemeClr val="bg1">
                    <a:lumMod val="75000"/>
                  </a:schemeClr>
                </a:solidFill>
              </a:rPr>
              <a:t>Midpoint</a:t>
            </a:r>
            <a:r>
              <a:rPr lang="de-DE" sz="2400" b="1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de-DE" sz="2400" b="1" dirty="0" err="1" smtClean="0">
                <a:solidFill>
                  <a:schemeClr val="bg1">
                    <a:lumMod val="75000"/>
                  </a:schemeClr>
                </a:solidFill>
              </a:rPr>
              <a:t>Displacement</a:t>
            </a:r>
            <a:endParaRPr lang="en-GB" sz="24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948906" y="448574"/>
            <a:ext cx="9342407" cy="595222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531" y="671861"/>
            <a:ext cx="2059652" cy="2028207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40975" y="647542"/>
            <a:ext cx="2036857" cy="2052526"/>
          </a:xfrm>
          <a:prstGeom prst="rect">
            <a:avLst/>
          </a:prstGeom>
        </p:spPr>
      </p:pic>
      <p:pic>
        <p:nvPicPr>
          <p:cNvPr id="9" name="Grafik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87512" y="671861"/>
            <a:ext cx="2028556" cy="2092197"/>
          </a:xfrm>
          <a:prstGeom prst="rect">
            <a:avLst/>
          </a:prstGeom>
        </p:spPr>
      </p:pic>
      <p:sp>
        <p:nvSpPr>
          <p:cNvPr id="13" name="Textfeld 12"/>
          <p:cNvSpPr txBox="1"/>
          <p:nvPr/>
        </p:nvSpPr>
        <p:spPr>
          <a:xfrm>
            <a:off x="8039097" y="1259781"/>
            <a:ext cx="28615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0.</a:t>
            </a:r>
          </a:p>
          <a:p>
            <a:r>
              <a:rPr lang="de-DE" dirty="0" smtClean="0"/>
              <a:t>Rekursionsschritt</a:t>
            </a:r>
            <a:endParaRPr lang="en-GB" dirty="0"/>
          </a:p>
        </p:txBody>
      </p:sp>
      <p:sp>
        <p:nvSpPr>
          <p:cNvPr id="11" name="Textfeld 10"/>
          <p:cNvSpPr txBox="1"/>
          <p:nvPr/>
        </p:nvSpPr>
        <p:spPr>
          <a:xfrm>
            <a:off x="3597273" y="3023455"/>
            <a:ext cx="1716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Diamond </a:t>
            </a:r>
            <a:r>
              <a:rPr lang="de-DE" dirty="0" err="1" smtClean="0"/>
              <a:t>Step</a:t>
            </a:r>
            <a:endParaRPr lang="en-GB" dirty="0"/>
          </a:p>
        </p:txBody>
      </p:sp>
      <p:sp>
        <p:nvSpPr>
          <p:cNvPr id="15" name="Textfeld 14"/>
          <p:cNvSpPr txBox="1"/>
          <p:nvPr/>
        </p:nvSpPr>
        <p:spPr>
          <a:xfrm>
            <a:off x="5923232" y="3035854"/>
            <a:ext cx="1716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Square </a:t>
            </a:r>
            <a:r>
              <a:rPr lang="de-DE" dirty="0" err="1" smtClean="0"/>
              <a:t>Step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7949958" y="4086370"/>
            <a:ext cx="28615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1.</a:t>
            </a:r>
          </a:p>
          <a:p>
            <a:r>
              <a:rPr lang="de-DE" dirty="0" smtClean="0"/>
              <a:t>Rekursionsschritt</a:t>
            </a:r>
            <a:endParaRPr lang="en-GB" dirty="0"/>
          </a:p>
        </p:txBody>
      </p:sp>
      <p:pic>
        <p:nvPicPr>
          <p:cNvPr id="14" name="Grafik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75479" y="3716175"/>
            <a:ext cx="2014919" cy="2054898"/>
          </a:xfrm>
          <a:prstGeom prst="rect">
            <a:avLst/>
          </a:prstGeom>
        </p:spPr>
      </p:pic>
      <p:pic>
        <p:nvPicPr>
          <p:cNvPr id="17" name="Grafik 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19428" y="3716175"/>
            <a:ext cx="2002039" cy="2054898"/>
          </a:xfrm>
          <a:prstGeom prst="rect">
            <a:avLst/>
          </a:prstGeom>
        </p:spPr>
      </p:pic>
      <p:cxnSp>
        <p:nvCxnSpPr>
          <p:cNvPr id="19" name="Gerader Verbinder 18"/>
          <p:cNvCxnSpPr/>
          <p:nvPr/>
        </p:nvCxnSpPr>
        <p:spPr>
          <a:xfrm>
            <a:off x="3317555" y="448574"/>
            <a:ext cx="0" cy="59522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Grafik 17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7124" y="0"/>
            <a:ext cx="904875" cy="918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675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feld 26"/>
          <p:cNvSpPr txBox="1"/>
          <p:nvPr/>
        </p:nvSpPr>
        <p:spPr>
          <a:xfrm rot="16200000">
            <a:off x="8421403" y="3174354"/>
            <a:ext cx="6638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smtClean="0">
                <a:solidFill>
                  <a:schemeClr val="bg1">
                    <a:lumMod val="75000"/>
                  </a:schemeClr>
                </a:solidFill>
              </a:rPr>
              <a:t>Fourier- Transformation</a:t>
            </a:r>
            <a:endParaRPr lang="en-GB" sz="24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8" name="Rechteck 17"/>
          <p:cNvSpPr/>
          <p:nvPr/>
        </p:nvSpPr>
        <p:spPr>
          <a:xfrm>
            <a:off x="2554857" y="1099868"/>
            <a:ext cx="7082287" cy="46582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7124" y="0"/>
            <a:ext cx="904875" cy="918448"/>
          </a:xfrm>
          <a:prstGeom prst="rect">
            <a:avLst/>
          </a:prstGeom>
        </p:spPr>
      </p:pic>
      <p:grpSp>
        <p:nvGrpSpPr>
          <p:cNvPr id="12" name="Gruppieren 11"/>
          <p:cNvGrpSpPr/>
          <p:nvPr/>
        </p:nvGrpSpPr>
        <p:grpSpPr>
          <a:xfrm>
            <a:off x="4182778" y="1666557"/>
            <a:ext cx="3826445" cy="1762443"/>
            <a:chOff x="4182778" y="1210304"/>
            <a:chExt cx="3826445" cy="1762443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182778" y="1210304"/>
              <a:ext cx="3826445" cy="1762443"/>
            </a:xfrm>
            <a:prstGeom prst="rect">
              <a:avLst/>
            </a:prstGeom>
          </p:spPr>
        </p:pic>
        <p:sp>
          <p:nvSpPr>
            <p:cNvPr id="8" name="Pfeil nach rechts 7"/>
            <p:cNvSpPr/>
            <p:nvPr/>
          </p:nvSpPr>
          <p:spPr>
            <a:xfrm>
              <a:off x="5986729" y="1992699"/>
              <a:ext cx="224287" cy="12939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0" name="Textfeld 9"/>
          <p:cNvSpPr txBox="1"/>
          <p:nvPr/>
        </p:nvSpPr>
        <p:spPr>
          <a:xfrm>
            <a:off x="3334109" y="3544575"/>
            <a:ext cx="55237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smtClean="0"/>
              <a:t>Inverse (fast) </a:t>
            </a:r>
            <a:r>
              <a:rPr lang="de-DE" b="1" dirty="0" err="1" smtClean="0"/>
              <a:t>Fouriertransformation</a:t>
            </a:r>
            <a:r>
              <a:rPr lang="de-DE" b="1" dirty="0" smtClean="0"/>
              <a:t> (IFFT):</a:t>
            </a:r>
            <a:endParaRPr lang="en-GB" b="1" dirty="0"/>
          </a:p>
        </p:txBody>
      </p:sp>
      <p:sp>
        <p:nvSpPr>
          <p:cNvPr id="20" name="Textfeld 19"/>
          <p:cNvSpPr txBox="1"/>
          <p:nvPr/>
        </p:nvSpPr>
        <p:spPr>
          <a:xfrm>
            <a:off x="3679167" y="1210304"/>
            <a:ext cx="4833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smtClean="0"/>
              <a:t>(Fast) Fourier Transformation (FFT):</a:t>
            </a:r>
            <a:endParaRPr lang="en-GB" b="1" dirty="0"/>
          </a:p>
        </p:txBody>
      </p:sp>
      <p:pic>
        <p:nvPicPr>
          <p:cNvPr id="23" name="Grafik 2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2777" y="3939808"/>
            <a:ext cx="3826445" cy="1762443"/>
          </a:xfrm>
          <a:prstGeom prst="rect">
            <a:avLst/>
          </a:prstGeom>
        </p:spPr>
      </p:pic>
      <p:sp>
        <p:nvSpPr>
          <p:cNvPr id="24" name="Pfeil nach rechts 23"/>
          <p:cNvSpPr/>
          <p:nvPr/>
        </p:nvSpPr>
        <p:spPr>
          <a:xfrm rot="10800000">
            <a:off x="5986728" y="4722203"/>
            <a:ext cx="224287" cy="12939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Textfeld 20"/>
          <p:cNvSpPr txBox="1"/>
          <p:nvPr/>
        </p:nvSpPr>
        <p:spPr>
          <a:xfrm>
            <a:off x="2642448" y="2190485"/>
            <a:ext cx="12767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>
                <a:solidFill>
                  <a:srgbClr val="6F6F74"/>
                </a:solidFill>
              </a:rPr>
              <a:t>Spatial</a:t>
            </a:r>
            <a:endParaRPr lang="de-DE" dirty="0" smtClean="0">
              <a:solidFill>
                <a:srgbClr val="6F6F74"/>
              </a:solidFill>
            </a:endParaRPr>
          </a:p>
          <a:p>
            <a:r>
              <a:rPr lang="de-DE" dirty="0" smtClean="0">
                <a:solidFill>
                  <a:srgbClr val="6F6F74"/>
                </a:solidFill>
              </a:rPr>
              <a:t>Domain</a:t>
            </a:r>
            <a:endParaRPr lang="en-GB" dirty="0">
              <a:solidFill>
                <a:srgbClr val="6F6F74"/>
              </a:solidFill>
            </a:endParaRPr>
          </a:p>
        </p:txBody>
      </p:sp>
      <p:sp>
        <p:nvSpPr>
          <p:cNvPr id="26" name="Textfeld 25"/>
          <p:cNvSpPr txBox="1"/>
          <p:nvPr/>
        </p:nvSpPr>
        <p:spPr>
          <a:xfrm>
            <a:off x="2642447" y="4463736"/>
            <a:ext cx="12767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>
                <a:solidFill>
                  <a:srgbClr val="6F6F74"/>
                </a:solidFill>
              </a:rPr>
              <a:t>Spatial</a:t>
            </a:r>
            <a:endParaRPr lang="de-DE" dirty="0" smtClean="0">
              <a:solidFill>
                <a:srgbClr val="6F6F74"/>
              </a:solidFill>
            </a:endParaRPr>
          </a:p>
          <a:p>
            <a:r>
              <a:rPr lang="de-DE" dirty="0" smtClean="0">
                <a:solidFill>
                  <a:srgbClr val="6F6F74"/>
                </a:solidFill>
              </a:rPr>
              <a:t>Domain</a:t>
            </a:r>
            <a:endParaRPr lang="en-GB" dirty="0">
              <a:solidFill>
                <a:srgbClr val="6F6F74"/>
              </a:solidFill>
            </a:endParaRPr>
          </a:p>
        </p:txBody>
      </p:sp>
      <p:sp>
        <p:nvSpPr>
          <p:cNvPr id="28" name="Textfeld 27"/>
          <p:cNvSpPr txBox="1"/>
          <p:nvPr/>
        </p:nvSpPr>
        <p:spPr>
          <a:xfrm>
            <a:off x="8189765" y="2224612"/>
            <a:ext cx="15791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>
                <a:solidFill>
                  <a:srgbClr val="6F6F74"/>
                </a:solidFill>
              </a:rPr>
              <a:t>Frequency</a:t>
            </a:r>
            <a:endParaRPr lang="de-DE" dirty="0" smtClean="0">
              <a:solidFill>
                <a:srgbClr val="6F6F74"/>
              </a:solidFill>
            </a:endParaRPr>
          </a:p>
          <a:p>
            <a:r>
              <a:rPr lang="de-DE" dirty="0" smtClean="0">
                <a:solidFill>
                  <a:srgbClr val="6F6F74"/>
                </a:solidFill>
              </a:rPr>
              <a:t>Domain</a:t>
            </a:r>
            <a:endParaRPr lang="en-GB" dirty="0">
              <a:solidFill>
                <a:srgbClr val="6F6F74"/>
              </a:solidFill>
            </a:endParaRPr>
          </a:p>
        </p:txBody>
      </p:sp>
      <p:sp>
        <p:nvSpPr>
          <p:cNvPr id="29" name="Textfeld 28"/>
          <p:cNvSpPr txBox="1"/>
          <p:nvPr/>
        </p:nvSpPr>
        <p:spPr>
          <a:xfrm>
            <a:off x="8187832" y="4501366"/>
            <a:ext cx="15791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>
                <a:solidFill>
                  <a:srgbClr val="6F6F74"/>
                </a:solidFill>
              </a:rPr>
              <a:t>Frequency</a:t>
            </a:r>
            <a:endParaRPr lang="de-DE" dirty="0" smtClean="0">
              <a:solidFill>
                <a:srgbClr val="6F6F74"/>
              </a:solidFill>
            </a:endParaRPr>
          </a:p>
          <a:p>
            <a:r>
              <a:rPr lang="de-DE" dirty="0" smtClean="0">
                <a:solidFill>
                  <a:srgbClr val="6F6F74"/>
                </a:solidFill>
              </a:rPr>
              <a:t>Domain</a:t>
            </a:r>
            <a:endParaRPr lang="en-GB" dirty="0">
              <a:solidFill>
                <a:srgbClr val="6F6F7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5152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feld 26"/>
          <p:cNvSpPr txBox="1"/>
          <p:nvPr/>
        </p:nvSpPr>
        <p:spPr>
          <a:xfrm rot="16200000">
            <a:off x="8421403" y="3174354"/>
            <a:ext cx="6638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smtClean="0">
                <a:solidFill>
                  <a:schemeClr val="bg1">
                    <a:lumMod val="75000"/>
                  </a:schemeClr>
                </a:solidFill>
              </a:rPr>
              <a:t>Spektralsynthese</a:t>
            </a:r>
            <a:endParaRPr lang="en-GB" sz="2400" b="1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7124" y="0"/>
            <a:ext cx="904875" cy="918448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476251" y="178576"/>
            <a:ext cx="70262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 smtClean="0"/>
              <a:t>Generierung eines </a:t>
            </a:r>
            <a:r>
              <a:rPr lang="de-DE" sz="3200" dirty="0" err="1" smtClean="0"/>
              <a:t>Frequenz“bildes</a:t>
            </a:r>
            <a:r>
              <a:rPr lang="de-DE" sz="3200" dirty="0" smtClean="0"/>
              <a:t>“</a:t>
            </a:r>
            <a:endParaRPr lang="en-GB" sz="3200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4717" y="1384360"/>
            <a:ext cx="6022566" cy="4089280"/>
          </a:xfrm>
          <a:prstGeom prst="rect">
            <a:avLst/>
          </a:prstGeom>
        </p:spPr>
      </p:pic>
      <p:pic>
        <p:nvPicPr>
          <p:cNvPr id="3" name="Grafik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34559" y="855003"/>
            <a:ext cx="9122883" cy="5147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52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feld 26"/>
          <p:cNvSpPr txBox="1"/>
          <p:nvPr/>
        </p:nvSpPr>
        <p:spPr>
          <a:xfrm rot="16200000">
            <a:off x="8421403" y="3174354"/>
            <a:ext cx="6638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smtClean="0">
                <a:solidFill>
                  <a:schemeClr val="bg1">
                    <a:lumMod val="75000"/>
                  </a:schemeClr>
                </a:solidFill>
              </a:rPr>
              <a:t>Spektralsynthese</a:t>
            </a:r>
            <a:endParaRPr lang="en-GB" sz="2400" b="1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7124" y="0"/>
            <a:ext cx="904875" cy="918448"/>
          </a:xfrm>
          <a:prstGeom prst="rect">
            <a:avLst/>
          </a:prstGeom>
        </p:spPr>
      </p:pic>
      <p:pic>
        <p:nvPicPr>
          <p:cNvPr id="2" name="Grafik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8429" y="928116"/>
            <a:ext cx="4995143" cy="500176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feld 6"/>
              <p:cNvSpPr txBox="1"/>
              <p:nvPr/>
            </p:nvSpPr>
            <p:spPr>
              <a:xfrm>
                <a:off x="681968" y="918448"/>
                <a:ext cx="1286836" cy="113409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3600" b="0" i="1" smtClean="0">
                          <a:latin typeface="Cambria Math" panose="02040503050406030204" pitchFamily="18" charset="0"/>
                        </a:rPr>
                        <m:t>𝐹𝑖𝑙𝑡𝑒𝑟</m:t>
                      </m:r>
                      <m:r>
                        <a:rPr lang="de-DE" sz="3600" b="0" i="1" smtClean="0">
                          <a:latin typeface="Cambria Math" panose="02040503050406030204" pitchFamily="18" charset="0"/>
                        </a:rPr>
                        <m:t>:</m:t>
                      </m:r>
                    </m:oMath>
                  </m:oMathPara>
                </a14:m>
                <a:endParaRPr lang="de-DE" sz="3600" b="0" i="1" dirty="0" smtClean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3600" b="0" i="1" smtClean="0">
                          <a:latin typeface="Cambria Math" panose="02040503050406030204" pitchFamily="18" charset="0"/>
                        </a:rPr>
                        <m:t>1/</m:t>
                      </m:r>
                      <m:sSup>
                        <m:sSupPr>
                          <m:ctrlPr>
                            <a:rPr lang="de-DE" sz="36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sz="36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p>
                          <m:r>
                            <a:rPr lang="de-DE" sz="3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sup>
                      </m:sSup>
                    </m:oMath>
                  </m:oMathPara>
                </a14:m>
                <a:endParaRPr lang="en-GB" sz="3600" dirty="0"/>
              </a:p>
            </p:txBody>
          </p:sp>
        </mc:Choice>
        <mc:Fallback xmlns="">
          <p:sp>
            <p:nvSpPr>
              <p:cNvPr id="7" name="Textfeld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1968" y="918448"/>
                <a:ext cx="1286836" cy="1134093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hteck 8"/>
          <p:cNvSpPr/>
          <p:nvPr/>
        </p:nvSpPr>
        <p:spPr>
          <a:xfrm>
            <a:off x="3598429" y="928116"/>
            <a:ext cx="4995143" cy="50017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98430" y="931430"/>
            <a:ext cx="4998454" cy="4998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975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feld 26"/>
          <p:cNvSpPr txBox="1"/>
          <p:nvPr/>
        </p:nvSpPr>
        <p:spPr>
          <a:xfrm rot="16200000">
            <a:off x="8421403" y="3174354"/>
            <a:ext cx="6638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smtClean="0">
                <a:solidFill>
                  <a:schemeClr val="bg1">
                    <a:lumMod val="75000"/>
                  </a:schemeClr>
                </a:solidFill>
              </a:rPr>
              <a:t>Spektralsynthese</a:t>
            </a:r>
            <a:endParaRPr lang="en-GB" sz="2400" b="1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7124" y="0"/>
            <a:ext cx="904875" cy="91844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feld 6"/>
              <p:cNvSpPr txBox="1"/>
              <p:nvPr/>
            </p:nvSpPr>
            <p:spPr>
              <a:xfrm>
                <a:off x="681968" y="918448"/>
                <a:ext cx="1286836" cy="113409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3600" b="0" i="1" smtClean="0">
                          <a:latin typeface="Cambria Math" panose="02040503050406030204" pitchFamily="18" charset="0"/>
                        </a:rPr>
                        <m:t>𝐹𝑖𝑙𝑡𝑒𝑟</m:t>
                      </m:r>
                      <m:r>
                        <a:rPr lang="de-DE" sz="3600" b="0" i="1" smtClean="0">
                          <a:latin typeface="Cambria Math" panose="02040503050406030204" pitchFamily="18" charset="0"/>
                        </a:rPr>
                        <m:t>:</m:t>
                      </m:r>
                    </m:oMath>
                  </m:oMathPara>
                </a14:m>
                <a:endParaRPr lang="de-DE" sz="3600" b="0" i="1" dirty="0" smtClean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3600" b="0" i="1" smtClean="0">
                          <a:latin typeface="Cambria Math" panose="02040503050406030204" pitchFamily="18" charset="0"/>
                        </a:rPr>
                        <m:t>1/</m:t>
                      </m:r>
                      <m:sSup>
                        <m:sSupPr>
                          <m:ctrlPr>
                            <a:rPr lang="de-DE" sz="36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sz="36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p>
                          <m:r>
                            <a:rPr lang="de-DE" sz="3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sup>
                      </m:sSup>
                    </m:oMath>
                  </m:oMathPara>
                </a14:m>
                <a:endParaRPr lang="en-GB" sz="3600" dirty="0"/>
              </a:p>
            </p:txBody>
          </p:sp>
        </mc:Choice>
        <mc:Fallback xmlns="">
          <p:sp>
            <p:nvSpPr>
              <p:cNvPr id="7" name="Textfeld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1968" y="918448"/>
                <a:ext cx="1286836" cy="113409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Rechteck 11"/>
          <p:cNvSpPr/>
          <p:nvPr/>
        </p:nvSpPr>
        <p:spPr>
          <a:xfrm>
            <a:off x="2554857" y="1099868"/>
            <a:ext cx="7082287" cy="551659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feld 9"/>
              <p:cNvSpPr txBox="1"/>
              <p:nvPr/>
            </p:nvSpPr>
            <p:spPr>
              <a:xfrm>
                <a:off x="5438081" y="1136146"/>
                <a:ext cx="1012206" cy="43088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GB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en-GB" sz="2800" dirty="0" smtClean="0"/>
                  <a:t>=2.4</a:t>
                </a:r>
                <a:endParaRPr lang="en-GB" sz="2800" dirty="0"/>
              </a:p>
            </p:txBody>
          </p:sp>
        </mc:Choice>
        <mc:Fallback xmlns="">
          <p:sp>
            <p:nvSpPr>
              <p:cNvPr id="10" name="Textfeld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38081" y="1136146"/>
                <a:ext cx="1012206" cy="430887"/>
              </a:xfrm>
              <a:prstGeom prst="rect">
                <a:avLst/>
              </a:prstGeom>
              <a:blipFill>
                <a:blip r:embed="rId5"/>
                <a:stretch>
                  <a:fillRect t="-25352" r="-13253" b="-4929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Grafik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35530" y="1681172"/>
            <a:ext cx="3617308" cy="203349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feld 12"/>
              <p:cNvSpPr txBox="1"/>
              <p:nvPr/>
            </p:nvSpPr>
            <p:spPr>
              <a:xfrm>
                <a:off x="5438081" y="3876303"/>
                <a:ext cx="1012206" cy="43088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GB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en-GB" sz="2800" dirty="0" smtClean="0"/>
                  <a:t>=2.0</a:t>
                </a:r>
                <a:endParaRPr lang="en-GB" sz="2800" dirty="0"/>
              </a:p>
            </p:txBody>
          </p:sp>
        </mc:Choice>
        <mc:Fallback xmlns="">
          <p:sp>
            <p:nvSpPr>
              <p:cNvPr id="13" name="Textfeld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38081" y="3876303"/>
                <a:ext cx="1012206" cy="430887"/>
              </a:xfrm>
              <a:prstGeom prst="rect">
                <a:avLst/>
              </a:prstGeom>
              <a:blipFill>
                <a:blip r:embed="rId7"/>
                <a:stretch>
                  <a:fillRect t="-25352" r="-13253" b="-4788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Grafik 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29213" y="4454555"/>
            <a:ext cx="3629942" cy="2041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117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feld 26"/>
          <p:cNvSpPr txBox="1"/>
          <p:nvPr/>
        </p:nvSpPr>
        <p:spPr>
          <a:xfrm rot="16200000">
            <a:off x="8421403" y="3174354"/>
            <a:ext cx="6638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smtClean="0">
                <a:solidFill>
                  <a:schemeClr val="bg1">
                    <a:lumMod val="75000"/>
                  </a:schemeClr>
                </a:solidFill>
              </a:rPr>
              <a:t>Fazit: Spektralsynthese</a:t>
            </a:r>
            <a:endParaRPr lang="en-GB" sz="2400" b="1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7124" y="0"/>
            <a:ext cx="904875" cy="91844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feld 6"/>
              <p:cNvSpPr txBox="1"/>
              <p:nvPr/>
            </p:nvSpPr>
            <p:spPr>
              <a:xfrm>
                <a:off x="2741164" y="616523"/>
                <a:ext cx="6709673" cy="547842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de-DE" sz="3600" b="0" dirty="0" smtClean="0">
                    <a:solidFill>
                      <a:srgbClr val="640000"/>
                    </a:solidFill>
                  </a:rPr>
                  <a:t>Probleme</a:t>
                </a:r>
                <a14:m>
                  <m:oMath xmlns:m="http://schemas.openxmlformats.org/officeDocument/2006/math">
                    <m:r>
                      <a:rPr lang="de-DE" sz="3600" b="0" i="1" smtClean="0">
                        <a:solidFill>
                          <a:srgbClr val="640000"/>
                        </a:solidFill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endParaRPr lang="de-DE" sz="3600" b="0" i="1" dirty="0" smtClean="0">
                  <a:solidFill>
                    <a:srgbClr val="640000"/>
                  </a:solidFill>
                  <a:latin typeface="Cambria Math" panose="020405030504060302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de-DE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de-DE" sz="2800" b="0" i="0" smtClean="0">
                              <a:latin typeface="Cambria Math" panose="02040503050406030204" pitchFamily="18" charset="0"/>
                            </a:rPr>
                            <m:t>effektive</m:t>
                          </m:r>
                        </m:e>
                      </m:d>
                      <m:r>
                        <a:rPr lang="de-DE" sz="2800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de-DE" sz="2800" b="0" i="0" smtClean="0">
                          <a:latin typeface="Cambria Math" panose="02040503050406030204" pitchFamily="18" charset="0"/>
                        </a:rPr>
                        <m:t>Laufzeitberechnung</m:t>
                      </m:r>
                    </m:oMath>
                  </m:oMathPara>
                </a14:m>
                <a:endParaRPr lang="de-DE" sz="2800" b="0" dirty="0" smtClean="0"/>
              </a:p>
              <a:p>
                <a:pPr algn="ctr"/>
                <a:r>
                  <a:rPr lang="de-DE" sz="2800" b="0" dirty="0" smtClean="0"/>
                  <a:t>Isotrop / stationär</a:t>
                </a:r>
              </a:p>
              <a:p>
                <a:pPr algn="ctr"/>
                <a:r>
                  <a:rPr lang="de-DE" sz="2800" dirty="0" smtClean="0"/>
                  <a:t>Periodisch auffällig</a:t>
                </a:r>
                <a:endParaRPr lang="de-DE" sz="2800" b="0" dirty="0" smtClean="0"/>
              </a:p>
              <a:p>
                <a:pPr algn="ctr"/>
                <a:endParaRPr lang="de-DE" sz="2800" dirty="0" smtClean="0"/>
              </a:p>
              <a:p>
                <a:pPr algn="ctr"/>
                <a:endParaRPr lang="de-DE" sz="2800" dirty="0"/>
              </a:p>
              <a:p>
                <a:pPr algn="ctr"/>
                <a:r>
                  <a:rPr lang="de-DE" sz="3600" dirty="0" smtClean="0">
                    <a:solidFill>
                      <a:srgbClr val="0C581E"/>
                    </a:solidFill>
                  </a:rPr>
                  <a:t>V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de-DE" sz="3600" b="0" i="0" smtClean="0">
                        <a:solidFill>
                          <a:srgbClr val="0C581E"/>
                        </a:solidFill>
                        <a:latin typeface="Cambria Math" panose="02040503050406030204" pitchFamily="18" charset="0"/>
                      </a:rPr>
                      <m:t>orteile</m:t>
                    </m:r>
                    <m:r>
                      <a:rPr lang="de-DE" sz="3600" i="1">
                        <a:solidFill>
                          <a:srgbClr val="0C581E"/>
                        </a:solidFill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endParaRPr lang="de-DE" sz="3600" i="1" dirty="0" smtClean="0">
                  <a:solidFill>
                    <a:srgbClr val="0C581E"/>
                  </a:solidFill>
                  <a:latin typeface="Cambria Math" panose="02040503050406030204" pitchFamily="18" charset="0"/>
                </a:endParaRPr>
              </a:p>
              <a:p>
                <a:pPr algn="ctr"/>
                <a:r>
                  <a:rPr lang="de-DE" sz="2600" dirty="0" smtClean="0">
                    <a:latin typeface="Cambria Math" panose="02040503050406030204" pitchFamily="18" charset="0"/>
                  </a:rPr>
                  <a:t>Flexibel</a:t>
                </a:r>
              </a:p>
              <a:p>
                <a:pPr algn="ctr"/>
                <a:r>
                  <a:rPr lang="de-DE" sz="2600" dirty="0" smtClean="0">
                    <a:latin typeface="Cambria Math" panose="02040503050406030204" pitchFamily="18" charset="0"/>
                  </a:rPr>
                  <a:t>Optisch plausible Ergebnisse</a:t>
                </a:r>
                <a:endParaRPr lang="de-DE" sz="2600" dirty="0">
                  <a:latin typeface="Cambria Math" panose="02040503050406030204" pitchFamily="18" charset="0"/>
                </a:endParaRPr>
              </a:p>
              <a:p>
                <a:pPr algn="ctr"/>
                <a:endParaRPr lang="de-DE" sz="2800" b="0" dirty="0" smtClean="0"/>
              </a:p>
              <a:p>
                <a:pPr algn="ctr"/>
                <a:endParaRPr lang="de-DE" sz="2800" b="0" dirty="0" smtClean="0"/>
              </a:p>
              <a:p>
                <a:pPr algn="ctr"/>
                <a:endParaRPr lang="en-GB" sz="3600" dirty="0"/>
              </a:p>
            </p:txBody>
          </p:sp>
        </mc:Choice>
        <mc:Fallback xmlns="">
          <p:sp>
            <p:nvSpPr>
              <p:cNvPr id="7" name="Textfeld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41164" y="616523"/>
                <a:ext cx="6709673" cy="5478423"/>
              </a:xfrm>
              <a:prstGeom prst="rect">
                <a:avLst/>
              </a:prstGeom>
              <a:blipFill>
                <a:blip r:embed="rId4"/>
                <a:stretch>
                  <a:fillRect t="-267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69487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feld 26"/>
          <p:cNvSpPr txBox="1"/>
          <p:nvPr/>
        </p:nvSpPr>
        <p:spPr>
          <a:xfrm rot="16200000">
            <a:off x="8421403" y="3174354"/>
            <a:ext cx="6638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smtClean="0">
                <a:solidFill>
                  <a:schemeClr val="bg1">
                    <a:lumMod val="75000"/>
                  </a:schemeClr>
                </a:solidFill>
              </a:rPr>
              <a:t>Noise-Grundlagen</a:t>
            </a:r>
            <a:endParaRPr lang="en-GB" sz="2400" b="1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7124" y="0"/>
            <a:ext cx="904875" cy="91844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feld 6"/>
              <p:cNvSpPr txBox="1"/>
              <p:nvPr/>
            </p:nvSpPr>
            <p:spPr>
              <a:xfrm>
                <a:off x="218148" y="149006"/>
                <a:ext cx="5551698" cy="153888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de-DE" sz="3600" b="0" dirty="0" smtClean="0">
                    <a:solidFill>
                      <a:schemeClr val="tx1"/>
                    </a:solidFill>
                  </a:rPr>
                  <a:t>W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e-DE" sz="36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de-DE" sz="3600">
                            <a:latin typeface="Cambria Math" panose="02040503050406030204" pitchFamily="18" charset="0"/>
                          </a:rPr>
                          <m:t>h</m:t>
                        </m:r>
                        <m:r>
                          <m:rPr>
                            <m:sty m:val="p"/>
                          </m:rPr>
                          <a:rPr lang="de-DE" sz="3600" b="0" i="0" smtClean="0">
                            <a:latin typeface="Cambria Math" panose="02040503050406030204" pitchFamily="18" charset="0"/>
                          </a:rPr>
                          <m:t>at</m:t>
                        </m:r>
                      </m:e>
                      <m:sup>
                        <m:r>
                          <a:rPr lang="de-DE" sz="3600" b="0" i="0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m:rPr>
                        <m:sty m:val="p"/>
                      </m:rPr>
                      <a:rPr lang="de-DE" sz="3600" b="0" i="0" smtClean="0">
                        <a:latin typeface="Cambria Math" panose="02040503050406030204" pitchFamily="18" charset="0"/>
                      </a:rPr>
                      <m:t>s</m:t>
                    </m:r>
                    <m:r>
                      <a:rPr lang="de-DE" sz="36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de-DE" sz="3600" b="0" i="0" smtClean="0">
                        <a:latin typeface="Cambria Math" panose="02040503050406030204" pitchFamily="18" charset="0"/>
                      </a:rPr>
                      <m:t>all</m:t>
                    </m:r>
                    <m:r>
                      <a:rPr lang="de-DE" sz="36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de-DE" sz="3600" b="0" i="0" smtClean="0">
                        <a:latin typeface="Cambria Math" panose="02040503050406030204" pitchFamily="18" charset="0"/>
                      </a:rPr>
                      <m:t>the</m:t>
                    </m:r>
                    <m:r>
                      <a:rPr lang="de-DE" sz="36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de-DE" sz="3600" b="0" i="0" smtClean="0">
                        <a:latin typeface="Cambria Math" panose="02040503050406030204" pitchFamily="18" charset="0"/>
                      </a:rPr>
                      <m:t>No</m:t>
                    </m:r>
                    <m:r>
                      <a:rPr lang="de-DE" sz="3600" b="0" i="1" smtClean="0">
                        <a:latin typeface="Cambria Math" panose="02040503050406030204" pitchFamily="18" charset="0"/>
                      </a:rPr>
                      <m:t>𝑖𝑠𝑒</m:t>
                    </m:r>
                    <m:r>
                      <a:rPr lang="de-DE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sz="3600" b="0" i="1" smtClean="0">
                        <a:latin typeface="Cambria Math" panose="02040503050406030204" pitchFamily="18" charset="0"/>
                      </a:rPr>
                      <m:t>𝑎𝑏𝑜𝑢𝑡</m:t>
                    </m:r>
                    <m:r>
                      <a:rPr lang="de-DE" sz="3600" b="0" i="1" smtClean="0">
                        <a:latin typeface="Cambria Math" panose="02040503050406030204" pitchFamily="18" charset="0"/>
                      </a:rPr>
                      <m:t>?</m:t>
                    </m:r>
                  </m:oMath>
                </a14:m>
                <a:endParaRPr lang="de-DE" sz="2800" b="0" dirty="0" smtClean="0">
                  <a:solidFill>
                    <a:schemeClr val="tx1"/>
                  </a:solidFill>
                </a:endParaRPr>
              </a:p>
              <a:p>
                <a:endParaRPr lang="de-DE" sz="2800" b="0" dirty="0" smtClean="0">
                  <a:solidFill>
                    <a:schemeClr val="tx1"/>
                  </a:solidFill>
                </a:endParaRPr>
              </a:p>
              <a:p>
                <a:endParaRPr lang="en-GB" sz="3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7" name="Textfeld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8148" y="149006"/>
                <a:ext cx="5551698" cy="1538883"/>
              </a:xfrm>
              <a:prstGeom prst="rect">
                <a:avLst/>
              </a:prstGeom>
              <a:blipFill>
                <a:blip r:embed="rId4"/>
                <a:stretch>
                  <a:fillRect l="-5055" t="-948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feld 4"/>
          <p:cNvSpPr txBox="1"/>
          <p:nvPr/>
        </p:nvSpPr>
        <p:spPr>
          <a:xfrm>
            <a:off x="2637918" y="1159987"/>
            <a:ext cx="6709673" cy="57246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endParaRPr lang="de-DE" sz="2800" b="0" i="1" dirty="0" smtClean="0">
              <a:latin typeface="Cambria Math" panose="02040503050406030204" pitchFamily="18" charset="0"/>
            </a:endParaRPr>
          </a:p>
          <a:p>
            <a:pPr algn="ctr"/>
            <a:r>
              <a:rPr lang="de-DE" sz="2800" dirty="0" smtClean="0"/>
              <a:t>Pseudozufällig -&gt; deterministisch!</a:t>
            </a:r>
            <a:endParaRPr lang="de-DE" sz="2800" dirty="0" smtClean="0"/>
          </a:p>
          <a:p>
            <a:pPr algn="ctr"/>
            <a:endParaRPr lang="de-DE" sz="2800" dirty="0" smtClean="0"/>
          </a:p>
          <a:p>
            <a:pPr algn="ctr"/>
            <a:r>
              <a:rPr lang="de-DE" sz="2800" dirty="0" smtClean="0"/>
              <a:t>Frequenzlimitiert mit max. 1</a:t>
            </a:r>
          </a:p>
          <a:p>
            <a:pPr algn="ctr"/>
            <a:endParaRPr lang="de-DE" sz="2800" b="0" dirty="0" smtClean="0"/>
          </a:p>
          <a:p>
            <a:pPr algn="ctr"/>
            <a:r>
              <a:rPr lang="de-DE" sz="2800" dirty="0" smtClean="0"/>
              <a:t>Funktionswerte im Intervall [-1-1]</a:t>
            </a:r>
          </a:p>
          <a:p>
            <a:pPr algn="ctr"/>
            <a:endParaRPr lang="de-DE" sz="2800" dirty="0" smtClean="0"/>
          </a:p>
          <a:p>
            <a:pPr algn="ctr"/>
            <a:r>
              <a:rPr lang="de-DE" sz="2800" dirty="0" smtClean="0"/>
              <a:t>Keiner erkennbaren Muster</a:t>
            </a:r>
          </a:p>
          <a:p>
            <a:pPr algn="ctr"/>
            <a:endParaRPr lang="de-DE" sz="2800" dirty="0" smtClean="0"/>
          </a:p>
          <a:p>
            <a:pPr algn="ctr"/>
            <a:r>
              <a:rPr lang="de-DE" sz="2800" b="0" dirty="0" smtClean="0"/>
              <a:t>Stationär/Isotrop</a:t>
            </a:r>
          </a:p>
          <a:p>
            <a:pPr algn="ctr"/>
            <a:endParaRPr lang="de-DE" sz="2800" b="0" dirty="0" smtClean="0"/>
          </a:p>
          <a:p>
            <a:pPr algn="ctr"/>
            <a:endParaRPr lang="de-DE" sz="2800" b="0" dirty="0" smtClean="0"/>
          </a:p>
          <a:p>
            <a:pPr algn="ctr"/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3431703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9825" y="4300537"/>
            <a:ext cx="7258050" cy="581025"/>
          </a:xfrm>
          <a:prstGeom prst="rect">
            <a:avLst/>
          </a:prstGeom>
        </p:spPr>
      </p:pic>
      <p:sp>
        <p:nvSpPr>
          <p:cNvPr id="7" name="Titel 6"/>
          <p:cNvSpPr>
            <a:spLocks noGrp="1"/>
          </p:cNvSpPr>
          <p:nvPr>
            <p:ph type="ctrTitle"/>
          </p:nvPr>
        </p:nvSpPr>
        <p:spPr>
          <a:xfrm>
            <a:off x="1466850" y="1914525"/>
            <a:ext cx="9144000" cy="1804988"/>
          </a:xfrm>
        </p:spPr>
        <p:txBody>
          <a:bodyPr>
            <a:normAutofit fontScale="90000"/>
          </a:bodyPr>
          <a:lstStyle/>
          <a:p>
            <a: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  <a:t>Prozedurale</a:t>
            </a:r>
            <a:b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  <a:t>Landschaftsgenerierung</a:t>
            </a:r>
            <a:endParaRPr lang="en-GB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0" name="Grafik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288" y="414338"/>
            <a:ext cx="5519738" cy="2507402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23526" y="4602955"/>
            <a:ext cx="3744561" cy="1719262"/>
          </a:xfrm>
          <a:prstGeom prst="rect">
            <a:avLst/>
          </a:prstGeom>
        </p:spPr>
      </p:pic>
      <p:pic>
        <p:nvPicPr>
          <p:cNvPr id="12" name="Grafik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3484" y="4713656"/>
            <a:ext cx="3142128" cy="1776468"/>
          </a:xfrm>
          <a:prstGeom prst="rect">
            <a:avLst/>
          </a:prstGeom>
        </p:spPr>
      </p:pic>
      <p:pic>
        <p:nvPicPr>
          <p:cNvPr id="13" name="Grafik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02546" y="464344"/>
            <a:ext cx="3865541" cy="2900362"/>
          </a:xfrm>
          <a:prstGeom prst="rect">
            <a:avLst/>
          </a:prstGeom>
        </p:spPr>
      </p:pic>
      <p:pic>
        <p:nvPicPr>
          <p:cNvPr id="14" name="Grafik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69033" y="3445900"/>
            <a:ext cx="3918712" cy="1952054"/>
          </a:xfrm>
          <a:prstGeom prst="rect">
            <a:avLst/>
          </a:prstGeom>
        </p:spPr>
      </p:pic>
      <p:pic>
        <p:nvPicPr>
          <p:cNvPr id="15" name="Grafik 1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66775" y="334096"/>
            <a:ext cx="10002208" cy="6116709"/>
          </a:xfrm>
          <a:prstGeom prst="rect">
            <a:avLst/>
          </a:prstGeom>
        </p:spPr>
      </p:pic>
      <p:pic>
        <p:nvPicPr>
          <p:cNvPr id="16" name="Grafik 15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120"/>
            <a:ext cx="452438" cy="459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4363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eck 16"/>
          <p:cNvSpPr/>
          <p:nvPr/>
        </p:nvSpPr>
        <p:spPr>
          <a:xfrm>
            <a:off x="2554857" y="496020"/>
            <a:ext cx="7082287" cy="598241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7" name="Textfeld 26"/>
          <p:cNvSpPr txBox="1"/>
          <p:nvPr/>
        </p:nvSpPr>
        <p:spPr>
          <a:xfrm rot="16200000">
            <a:off x="8421403" y="3174354"/>
            <a:ext cx="6638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smtClean="0">
                <a:solidFill>
                  <a:schemeClr val="bg1">
                    <a:lumMod val="75000"/>
                  </a:schemeClr>
                </a:solidFill>
              </a:rPr>
              <a:t>Noise-Komponenten</a:t>
            </a:r>
            <a:endParaRPr lang="en-GB" sz="2400" b="1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7124" y="0"/>
            <a:ext cx="904875" cy="918448"/>
          </a:xfrm>
          <a:prstGeom prst="rect">
            <a:avLst/>
          </a:prstGeom>
        </p:spPr>
      </p:pic>
      <p:sp>
        <p:nvSpPr>
          <p:cNvPr id="7" name="Textfeld 6"/>
          <p:cNvSpPr txBox="1"/>
          <p:nvPr/>
        </p:nvSpPr>
        <p:spPr>
          <a:xfrm>
            <a:off x="2812803" y="965096"/>
            <a:ext cx="2918799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b="1" dirty="0" err="1" smtClean="0">
                <a:solidFill>
                  <a:schemeClr val="tx1"/>
                </a:solidFill>
              </a:rPr>
              <a:t>Lattice</a:t>
            </a:r>
            <a:r>
              <a:rPr lang="de-DE" b="1" dirty="0" smtClean="0">
                <a:solidFill>
                  <a:schemeClr val="tx1"/>
                </a:solidFill>
              </a:rPr>
              <a:t>-Funktion</a:t>
            </a:r>
            <a:endParaRPr lang="en-GB" b="1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feld 1"/>
              <p:cNvSpPr txBox="1"/>
              <p:nvPr/>
            </p:nvSpPr>
            <p:spPr>
              <a:xfrm>
                <a:off x="5213546" y="1603339"/>
                <a:ext cx="1764907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:  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ℤ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→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ℝ</m:t>
                      </m:r>
                    </m:oMath>
                  </m:oMathPara>
                </a14:m>
                <a:endParaRPr lang="en-GB" sz="2400" dirty="0"/>
              </a:p>
            </p:txBody>
          </p:sp>
        </mc:Choice>
        <mc:Fallback>
          <p:sp>
            <p:nvSpPr>
              <p:cNvPr id="2" name="Textfeld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13546" y="1603339"/>
                <a:ext cx="1764907" cy="369332"/>
              </a:xfrm>
              <a:prstGeom prst="rect">
                <a:avLst/>
              </a:prstGeom>
              <a:blipFill>
                <a:blip r:embed="rId4"/>
                <a:stretch>
                  <a:fillRect l="-2069" r="-2069" b="-983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Textfeld 18"/>
          <p:cNvSpPr txBox="1"/>
          <p:nvPr/>
        </p:nvSpPr>
        <p:spPr>
          <a:xfrm>
            <a:off x="2812803" y="2801339"/>
            <a:ext cx="2918799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b="1" dirty="0" smtClean="0">
                <a:solidFill>
                  <a:schemeClr val="tx1"/>
                </a:solidFill>
              </a:rPr>
              <a:t>Fade-Funktion</a:t>
            </a:r>
            <a:endParaRPr lang="en-GB" b="1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feld 15"/>
              <p:cNvSpPr txBox="1"/>
              <p:nvPr/>
            </p:nvSpPr>
            <p:spPr>
              <a:xfrm>
                <a:off x="4519060" y="3254317"/>
                <a:ext cx="3153877" cy="212365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:</m:t>
                      </m:r>
                      <m:d>
                        <m:dPr>
                          <m:begChr m:val="["/>
                          <m:endChr m:val="]"/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0−1</m:t>
                          </m:r>
                        </m:e>
                      </m:d>
                      <m:r>
                        <a:rPr lang="de-DE" sz="2400" i="1">
                          <a:latin typeface="Cambria Math" panose="02040503050406030204" pitchFamily="18" charset="0"/>
                        </a:rPr>
                        <m:t>→</m:t>
                      </m:r>
                      <m:d>
                        <m:dPr>
                          <m:begChr m:val="["/>
                          <m:endChr m:val="]"/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0−1</m:t>
                          </m:r>
                        </m:e>
                      </m:d>
                    </m:oMath>
                  </m:oMathPara>
                </a14:m>
                <a:endParaRPr lang="de-DE" sz="2400" b="0" dirty="0" smtClean="0"/>
              </a:p>
              <a:p>
                <a:endParaRPr lang="de-DE" sz="2400" b="0" dirty="0" smtClean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e>
                      </m:d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=0</m:t>
                      </m:r>
                      <m:r>
                        <a:rPr lang="de-D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∧</m:t>
                      </m:r>
                      <m:r>
                        <m:rPr>
                          <m:sty m:val="p"/>
                        </m:rPr>
                        <a:rPr lang="de-DE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f</m:t>
                      </m:r>
                      <m:d>
                        <m:dPr>
                          <m:ctrlP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e>
                      </m:d>
                      <m:r>
                        <a:rPr lang="de-DE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=1</m:t>
                      </m:r>
                    </m:oMath>
                  </m:oMathPara>
                </a14:m>
                <a:endParaRPr lang="de-DE" b="0" dirty="0" smtClean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i="1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′</m:t>
                      </m:r>
                      <m:d>
                        <m:d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0</m:t>
                          </m:r>
                        </m:e>
                      </m:d>
                      <m:r>
                        <a:rPr lang="de-DE" i="1">
                          <a:latin typeface="Cambria Math" panose="02040503050406030204" pitchFamily="18" charset="0"/>
                        </a:rPr>
                        <m:t>=0</m:t>
                      </m:r>
                      <m:r>
                        <a:rPr lang="de-DE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∧</m:t>
                      </m:r>
                      <m:r>
                        <m:rPr>
                          <m:sty m:val="p"/>
                        </m:rPr>
                        <a:rPr lang="de-DE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f</m:t>
                      </m:r>
                      <m:r>
                        <a:rPr lang="de-D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′</m:t>
                      </m:r>
                      <m:d>
                        <m:dPr>
                          <m:ctrlPr>
                            <a:rPr lang="de-DE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e>
                      </m:d>
                      <m:r>
                        <a:rPr lang="de-DE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de-DE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de-DE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i="1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de-DE" i="1">
                          <a:latin typeface="Cambria Math" panose="02040503050406030204" pitchFamily="18" charset="0"/>
                        </a:rPr>
                        <m:t>′′</m:t>
                      </m:r>
                      <m:d>
                        <m:d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0</m:t>
                          </m:r>
                        </m:e>
                      </m:d>
                      <m:r>
                        <a:rPr lang="de-DE" i="1">
                          <a:latin typeface="Cambria Math" panose="02040503050406030204" pitchFamily="18" charset="0"/>
                        </a:rPr>
                        <m:t>=0</m:t>
                      </m:r>
                      <m:r>
                        <a:rPr lang="de-DE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∧</m:t>
                      </m:r>
                      <m:r>
                        <m:rPr>
                          <m:sty m:val="p"/>
                        </m:rPr>
                        <a:rPr lang="de-DE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f</m:t>
                      </m:r>
                      <m:r>
                        <a:rPr lang="de-DE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′</m:t>
                      </m:r>
                      <m:r>
                        <a:rPr lang="de-D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′</m:t>
                      </m:r>
                      <m:d>
                        <m:dPr>
                          <m:ctrlPr>
                            <a:rPr lang="de-DE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e>
                      </m:d>
                      <m:r>
                        <a:rPr lang="de-DE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de-DE" dirty="0"/>
              </a:p>
              <a:p>
                <a:endParaRPr lang="de-DE" b="0" dirty="0" smtClean="0"/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16" name="Textfeld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19060" y="3254317"/>
                <a:ext cx="3153877" cy="2123658"/>
              </a:xfrm>
              <a:prstGeom prst="rect">
                <a:avLst/>
              </a:prstGeom>
              <a:blipFill>
                <a:blip r:embed="rId5"/>
                <a:stretch>
                  <a:fillRect l="-173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1" name="Grafik 2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54857" y="514308"/>
            <a:ext cx="7082287" cy="595694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feld 19"/>
              <p:cNvSpPr txBox="1"/>
              <p:nvPr/>
            </p:nvSpPr>
            <p:spPr>
              <a:xfrm>
                <a:off x="3563566" y="1793764"/>
                <a:ext cx="2178609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nor/>
                        </m:rPr>
                        <a:rPr lang="en-GB"/>
                        <m:t>6</m:t>
                      </m:r>
                      <m:r>
                        <m:rPr>
                          <m:nor/>
                        </m:rPr>
                        <a:rPr lang="en-GB" i="1"/>
                        <m:t>t</m:t>
                      </m:r>
                      <m:r>
                        <m:rPr>
                          <m:nor/>
                        </m:rPr>
                        <a:rPr lang="en-GB" baseline="30000"/>
                        <m:t>5</m:t>
                      </m:r>
                      <m:r>
                        <m:rPr>
                          <m:nor/>
                        </m:rPr>
                        <a:rPr lang="en-GB"/>
                        <m:t>−15</m:t>
                      </m:r>
                      <m:r>
                        <m:rPr>
                          <m:nor/>
                        </m:rPr>
                        <a:rPr lang="en-GB" i="1"/>
                        <m:t>t</m:t>
                      </m:r>
                      <m:r>
                        <m:rPr>
                          <m:nor/>
                        </m:rPr>
                        <a:rPr lang="en-GB" baseline="30000"/>
                        <m:t>4</m:t>
                      </m:r>
                      <m:r>
                        <m:rPr>
                          <m:nor/>
                        </m:rPr>
                        <a:rPr lang="en-GB"/>
                        <m:t>+10</m:t>
                      </m:r>
                      <m:r>
                        <m:rPr>
                          <m:nor/>
                        </m:rPr>
                        <a:rPr lang="en-GB" i="1"/>
                        <m:t>t</m:t>
                      </m:r>
                      <m:r>
                        <m:rPr>
                          <m:nor/>
                        </m:rPr>
                        <a:rPr lang="en-GB" baseline="30000"/>
                        <m:t>3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20" name="Textfeld 1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63566" y="1793764"/>
                <a:ext cx="2178609" cy="276999"/>
              </a:xfrm>
              <a:prstGeom prst="rect">
                <a:avLst/>
              </a:prstGeom>
              <a:blipFill>
                <a:blip r:embed="rId7"/>
                <a:stretch>
                  <a:fillRect l="-3081" r="-840" b="-3695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08211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feld 26"/>
          <p:cNvSpPr txBox="1"/>
          <p:nvPr/>
        </p:nvSpPr>
        <p:spPr>
          <a:xfrm rot="16200000">
            <a:off x="8421403" y="3174354"/>
            <a:ext cx="6638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smtClean="0">
                <a:solidFill>
                  <a:schemeClr val="bg1">
                    <a:lumMod val="75000"/>
                  </a:schemeClr>
                </a:solidFill>
              </a:rPr>
              <a:t>Noise-Grundlagen</a:t>
            </a:r>
            <a:endParaRPr lang="en-GB" sz="2400" b="1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7124" y="0"/>
            <a:ext cx="904875" cy="918448"/>
          </a:xfrm>
          <a:prstGeom prst="rect">
            <a:avLst/>
          </a:prstGeom>
        </p:spPr>
      </p:pic>
      <p:sp>
        <p:nvSpPr>
          <p:cNvPr id="7" name="Textfeld 6"/>
          <p:cNvSpPr txBox="1"/>
          <p:nvPr/>
        </p:nvSpPr>
        <p:spPr>
          <a:xfrm>
            <a:off x="218148" y="149006"/>
            <a:ext cx="5551698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sz="3600" b="0" dirty="0" err="1" smtClean="0">
                <a:solidFill>
                  <a:schemeClr val="tx1"/>
                </a:solidFill>
              </a:rPr>
              <a:t>Let‘s</a:t>
            </a:r>
            <a:r>
              <a:rPr lang="de-DE" sz="3600" b="0" dirty="0" smtClean="0">
                <a:solidFill>
                  <a:schemeClr val="tx1"/>
                </a:solidFill>
              </a:rPr>
              <a:t> </a:t>
            </a:r>
            <a:r>
              <a:rPr lang="de-DE" sz="3600" b="0" dirty="0" err="1" smtClean="0">
                <a:solidFill>
                  <a:schemeClr val="tx1"/>
                </a:solidFill>
              </a:rPr>
              <a:t>make</a:t>
            </a:r>
            <a:r>
              <a:rPr lang="de-DE" sz="3600" b="0" dirty="0" smtClean="0">
                <a:solidFill>
                  <a:schemeClr val="tx1"/>
                </a:solidFill>
              </a:rPr>
              <a:t> </a:t>
            </a:r>
            <a:r>
              <a:rPr lang="de-DE" sz="3600" b="0" dirty="0" err="1" smtClean="0">
                <a:solidFill>
                  <a:schemeClr val="tx1"/>
                </a:solidFill>
              </a:rPr>
              <a:t>some</a:t>
            </a:r>
            <a:r>
              <a:rPr lang="de-DE" sz="3600" b="0" dirty="0" smtClean="0">
                <a:solidFill>
                  <a:schemeClr val="tx1"/>
                </a:solidFill>
              </a:rPr>
              <a:t> Noise!</a:t>
            </a:r>
            <a:endParaRPr lang="de-DE" sz="2800" b="0" dirty="0" smtClean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feld 4"/>
              <p:cNvSpPr txBox="1"/>
              <p:nvPr/>
            </p:nvSpPr>
            <p:spPr>
              <a:xfrm>
                <a:off x="2637918" y="2174971"/>
                <a:ext cx="6709673" cy="55399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3600" b="0" i="1" dirty="0" smtClean="0">
                          <a:latin typeface="Cambria Math" panose="02040503050406030204" pitchFamily="18" charset="0"/>
                        </a:rPr>
                        <m:t>𝑛𝑜𝑖𝑠𝑒</m:t>
                      </m:r>
                      <m:d>
                        <m:dPr>
                          <m:ctrlPr>
                            <a:rPr lang="de-DE" sz="3600" b="0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⃗"/>
                              <m:ctrlPr>
                                <a:rPr lang="de-DE" sz="3600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de-DE" sz="3600" b="0" i="1" dirty="0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e>
                      </m:d>
                      <m:r>
                        <a:rPr lang="de-DE" sz="3600" b="0" i="1" dirty="0" smtClean="0">
                          <a:latin typeface="Cambria Math" panose="02040503050406030204" pitchFamily="18" charset="0"/>
                        </a:rPr>
                        <m:t>:</m:t>
                      </m:r>
                      <m:sSup>
                        <m:sSupPr>
                          <m:ctrlPr>
                            <a:rPr lang="de-DE" sz="3600" b="0" i="1" dirty="0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sz="3600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ℝ</m:t>
                          </m:r>
                        </m:e>
                        <m:sup>
                          <m:r>
                            <a:rPr lang="de-DE" sz="3600" b="0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p>
                      </m:sSup>
                      <m:r>
                        <a:rPr lang="de-DE" sz="3600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→</m:t>
                      </m:r>
                      <m:r>
                        <a:rPr lang="de-DE" sz="3600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ℝ</m:t>
                      </m:r>
                    </m:oMath>
                  </m:oMathPara>
                </a14:m>
                <a:endParaRPr lang="de-DE" sz="3600" b="0" dirty="0" smtClean="0"/>
              </a:p>
            </p:txBody>
          </p:sp>
        </mc:Choice>
        <mc:Fallback>
          <p:sp>
            <p:nvSpPr>
              <p:cNvPr id="5" name="Textfeld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37918" y="2174971"/>
                <a:ext cx="6709673" cy="55399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70266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feld 26"/>
          <p:cNvSpPr txBox="1"/>
          <p:nvPr/>
        </p:nvSpPr>
        <p:spPr>
          <a:xfrm rot="16200000">
            <a:off x="8421403" y="3174354"/>
            <a:ext cx="6638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smtClean="0">
                <a:solidFill>
                  <a:schemeClr val="bg1">
                    <a:lumMod val="75000"/>
                  </a:schemeClr>
                </a:solidFill>
              </a:rPr>
              <a:t>Value-Noise</a:t>
            </a:r>
            <a:endParaRPr lang="en-GB" sz="2400" b="1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7124" y="0"/>
            <a:ext cx="904875" cy="91844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feld 6"/>
              <p:cNvSpPr txBox="1"/>
              <p:nvPr/>
            </p:nvSpPr>
            <p:spPr>
              <a:xfrm>
                <a:off x="704088" y="940784"/>
                <a:ext cx="9957816" cy="250972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𝑣𝑛𝑜𝑖𝑠𝑒</m:t>
                      </m:r>
                      <m:d>
                        <m:dPr>
                          <m:ctrlPr>
                            <a:rPr lang="de-DE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de-DE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de-DE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begChr m:val="⌊"/>
                              <m:endChr m:val="⌋"/>
                              <m:ctrlPr>
                                <a:rPr lang="de-DE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e>
                      </m:d>
                      <m:r>
                        <a:rPr lang="de-DE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d>
                        <m:dPr>
                          <m:ctrlPr>
                            <a:rPr lang="de-DE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de-DE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de-DE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d>
                                <m:dPr>
                                  <m:begChr m:val="⌊"/>
                                  <m:endChr m:val="⌋"/>
                                  <m:ctrlPr>
                                    <a:rPr lang="de-DE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de-DE" sz="24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d>
                              <m:r>
                                <a:rPr lang="de-DE" sz="24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de-DE" sz="24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begChr m:val="⌈"/>
                              <m:endChr m:val="⌉"/>
                              <m:ctrlPr>
                                <a:rPr lang="de-DE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24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(</m:t>
                      </m:r>
                      <m:d>
                        <m:dPr>
                          <m:begChr m:val="⌊"/>
                          <m:endChr m:val="⌋"/>
                          <m:ctrlPr>
                            <a:rPr lang="de-DE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de-DE" sz="2400" i="1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de-DE" sz="2400" i="1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sz="2400" b="0" dirty="0" smtClean="0">
                  <a:solidFill>
                    <a:schemeClr val="tx1"/>
                  </a:solidFill>
                </a:endParaRPr>
              </a:p>
              <a:p>
                <a:pPr algn="ctr"/>
                <a:endParaRPr lang="de-DE" sz="2400" dirty="0"/>
              </a:p>
              <a:p>
                <a:pPr algn="ctr"/>
                <a:r>
                  <a:rPr lang="de-DE" sz="2400" b="0" dirty="0" smtClean="0">
                    <a:solidFill>
                      <a:schemeClr val="tx1"/>
                    </a:solidFill>
                  </a:rPr>
                  <a:t>L(x) = </a:t>
                </a:r>
                <a:r>
                  <a:rPr lang="de-DE" sz="2400" b="0" dirty="0" err="1" smtClean="0">
                    <a:solidFill>
                      <a:schemeClr val="tx1"/>
                    </a:solidFill>
                  </a:rPr>
                  <a:t>Lattice</a:t>
                </a:r>
                <a:r>
                  <a:rPr lang="de-DE" sz="2400" b="0" dirty="0" smtClean="0">
                    <a:solidFill>
                      <a:schemeClr val="tx1"/>
                    </a:solidFill>
                  </a:rPr>
                  <a:t>-Funktion</a:t>
                </a:r>
              </a:p>
              <a:p>
                <a:pPr algn="ctr"/>
                <a:r>
                  <a:rPr lang="de-DE" sz="2400" dirty="0" smtClean="0"/>
                  <a:t>f(x) = Fade-Funktion</a:t>
                </a:r>
                <a:endParaRPr lang="de-DE" sz="2400" b="0" dirty="0" smtClean="0">
                  <a:solidFill>
                    <a:schemeClr val="tx1"/>
                  </a:solidFill>
                </a:endParaRPr>
              </a:p>
              <a:p>
                <a:endParaRPr lang="de-DE" sz="2800" b="0" dirty="0" smtClean="0">
                  <a:solidFill>
                    <a:schemeClr val="tx1"/>
                  </a:solidFill>
                </a:endParaRPr>
              </a:p>
              <a:p>
                <a:endParaRPr lang="en-GB" sz="3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7" name="Textfeld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4088" y="940784"/>
                <a:ext cx="9957816" cy="250972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Grafik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48818" y="2821779"/>
            <a:ext cx="3868356" cy="1166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986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feld 26"/>
          <p:cNvSpPr txBox="1"/>
          <p:nvPr/>
        </p:nvSpPr>
        <p:spPr>
          <a:xfrm rot="16200000">
            <a:off x="8421403" y="3174354"/>
            <a:ext cx="6638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smtClean="0">
                <a:solidFill>
                  <a:schemeClr val="bg1">
                    <a:lumMod val="75000"/>
                  </a:schemeClr>
                </a:solidFill>
              </a:rPr>
              <a:t>Gradient-Noise</a:t>
            </a:r>
            <a:endParaRPr lang="en-GB" sz="2400" b="1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7124" y="0"/>
            <a:ext cx="904875" cy="91844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feld 6"/>
              <p:cNvSpPr txBox="1"/>
              <p:nvPr/>
            </p:nvSpPr>
            <p:spPr>
              <a:xfrm>
                <a:off x="704088" y="940784"/>
                <a:ext cx="9957816" cy="250972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𝑔𝑛𝑜𝑖𝑠𝑒</m:t>
                      </m:r>
                      <m:d>
                        <m:dPr>
                          <m:ctrlPr>
                            <a:rPr lang="de-DE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de-DE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sz="2400" i="1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d>
                        <m:dPr>
                          <m:begChr m:val="⌊"/>
                          <m:endChr m:val="⌋"/>
                          <m:ctrlPr>
                            <a:rPr lang="de-DE" sz="2400" i="1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400" i="1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de-DE" sz="2400" i="1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de-DE" sz="2400" i="1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de-DE" sz="2400" i="1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)(</m:t>
                      </m:r>
                      <m:r>
                        <a:rPr lang="de-DE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de-DE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begChr m:val="⌊"/>
                              <m:endChr m:val="⌋"/>
                              <m:ctrlPr>
                                <a:rPr lang="de-DE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e>
                      </m:d>
                      <m:r>
                        <a:rPr lang="de-DE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d>
                        <m:dPr>
                          <m:ctrlPr>
                            <a:rPr lang="de-DE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de-DE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de-DE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d>
                                <m:dPr>
                                  <m:begChr m:val="⌊"/>
                                  <m:endChr m:val="⌋"/>
                                  <m:ctrlPr>
                                    <a:rPr lang="de-DE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de-DE" sz="24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d>
                              <m:r>
                                <a:rPr lang="de-DE" sz="24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de-DE" sz="24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begChr m:val="⌈"/>
                              <m:endChr m:val="⌉"/>
                              <m:ctrlPr>
                                <a:rPr lang="de-DE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24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begChr m:val="⌊"/>
                              <m:endChr m:val="⌋"/>
                              <m:ctrlPr>
                                <a:rPr lang="de-DE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24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de-DE" sz="2400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sz="2400" b="0" dirty="0" smtClean="0">
                  <a:solidFill>
                    <a:schemeClr val="tx1"/>
                  </a:solidFill>
                </a:endParaRPr>
              </a:p>
              <a:p>
                <a:pPr algn="ctr"/>
                <a:endParaRPr lang="de-DE" sz="2400" dirty="0"/>
              </a:p>
              <a:p>
                <a:pPr algn="ctr"/>
                <a:r>
                  <a:rPr lang="de-DE" sz="2400" b="0" dirty="0" smtClean="0">
                    <a:solidFill>
                      <a:schemeClr val="tx1"/>
                    </a:solidFill>
                  </a:rPr>
                  <a:t>L(x) = </a:t>
                </a:r>
                <a:r>
                  <a:rPr lang="de-DE" sz="2400" b="0" dirty="0" err="1" smtClean="0">
                    <a:solidFill>
                      <a:schemeClr val="tx1"/>
                    </a:solidFill>
                  </a:rPr>
                  <a:t>Lattice</a:t>
                </a:r>
                <a:r>
                  <a:rPr lang="de-DE" sz="2400" b="0" dirty="0" smtClean="0">
                    <a:solidFill>
                      <a:schemeClr val="tx1"/>
                    </a:solidFill>
                  </a:rPr>
                  <a:t>-Funktion</a:t>
                </a:r>
              </a:p>
              <a:p>
                <a:pPr algn="ctr"/>
                <a:r>
                  <a:rPr lang="de-DE" sz="2400" dirty="0" smtClean="0"/>
                  <a:t>f(x) = Fade-Funktion</a:t>
                </a:r>
                <a:endParaRPr lang="de-DE" sz="2400" b="0" dirty="0" smtClean="0">
                  <a:solidFill>
                    <a:schemeClr val="tx1"/>
                  </a:solidFill>
                </a:endParaRPr>
              </a:p>
              <a:p>
                <a:endParaRPr lang="de-DE" sz="2800" b="0" dirty="0" smtClean="0">
                  <a:solidFill>
                    <a:schemeClr val="tx1"/>
                  </a:solidFill>
                </a:endParaRPr>
              </a:p>
              <a:p>
                <a:endParaRPr lang="en-GB" sz="3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7" name="Textfeld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4088" y="940784"/>
                <a:ext cx="9957816" cy="250972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Grafik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48817" y="4531706"/>
            <a:ext cx="3849847" cy="1171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433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feld 26"/>
          <p:cNvSpPr txBox="1"/>
          <p:nvPr/>
        </p:nvSpPr>
        <p:spPr>
          <a:xfrm rot="16200000">
            <a:off x="8421403" y="3174354"/>
            <a:ext cx="6638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err="1" smtClean="0">
                <a:solidFill>
                  <a:schemeClr val="bg1">
                    <a:lumMod val="75000"/>
                  </a:schemeClr>
                </a:solidFill>
              </a:rPr>
              <a:t>Fractal</a:t>
            </a:r>
            <a:r>
              <a:rPr lang="de-DE" sz="2400" b="1" dirty="0" smtClean="0">
                <a:solidFill>
                  <a:schemeClr val="bg1">
                    <a:lumMod val="75000"/>
                  </a:schemeClr>
                </a:solidFill>
              </a:rPr>
              <a:t>-Noise / </a:t>
            </a:r>
            <a:r>
              <a:rPr lang="de-DE" sz="2400" b="1" dirty="0" err="1" smtClean="0">
                <a:solidFill>
                  <a:schemeClr val="bg1">
                    <a:lumMod val="75000"/>
                  </a:schemeClr>
                </a:solidFill>
              </a:rPr>
              <a:t>Turbulence</a:t>
            </a:r>
            <a:endParaRPr lang="en-GB" sz="2400" b="1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7124" y="0"/>
            <a:ext cx="904875" cy="91844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feld 6"/>
              <p:cNvSpPr txBox="1"/>
              <p:nvPr/>
            </p:nvSpPr>
            <p:spPr>
              <a:xfrm>
                <a:off x="704088" y="940784"/>
                <a:ext cx="9957816" cy="185204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𝑓𝑣𝑛𝑜𝑖𝑠𝑒</m:t>
                      </m:r>
                      <m:d>
                        <m:dPr>
                          <m:ctrlPr>
                            <a:rPr lang="de-DE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de-DE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ctrlPr>
                            <a:rPr lang="de-DE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de-DE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de-DE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de-DE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𝑓𝑚𝑖𝑛</m:t>
                          </m:r>
                        </m:sub>
                        <m:sup>
                          <m:r>
                            <a:rPr lang="de-DE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𝑓𝑚𝑎𝑥</m:t>
                          </m:r>
                        </m:sup>
                        <m:e>
                          <m:f>
                            <m:fPr>
                              <m:ctrlPr>
                                <a:rPr lang="de-DE" sz="2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de-DE" sz="2800" i="1">
                                  <a:latin typeface="Cambria Math" panose="02040503050406030204" pitchFamily="18" charset="0"/>
                                </a:rPr>
                                <m:t>𝑣𝑛𝑜𝑖𝑠𝑒</m:t>
                              </m:r>
                              <m:r>
                                <a:rPr lang="de-DE" sz="28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de-DE" sz="28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de-DE" sz="2800" i="1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sSup>
                                <m:sSupPr>
                                  <m:ctrlPr>
                                    <a:rPr lang="de-DE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de-DE" sz="2800" i="1"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</m:e>
                                <m:sup>
                                  <m:r>
                                    <a:rPr lang="de-DE" sz="2800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p>
                              </m:sSup>
                              <m:r>
                                <a:rPr lang="de-DE" sz="28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num>
                            <m:den>
                              <m:sSup>
                                <m:sSupPr>
                                  <m:ctrlPr>
                                    <a:rPr lang="de-DE" sz="28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de-DE" sz="28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</m:e>
                                <m:sup>
                                  <m:r>
                                    <a:rPr lang="de-DE" sz="28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de-DE" sz="28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  <m:r>
                                    <a:rPr lang="de-DE" sz="28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𝐻</m:t>
                                  </m:r>
                                </m:sup>
                              </m:sSup>
                            </m:den>
                          </m:f>
                        </m:e>
                      </m:nary>
                    </m:oMath>
                  </m:oMathPara>
                </a14:m>
                <a:endParaRPr lang="de-DE" sz="2800" b="0" dirty="0" smtClean="0">
                  <a:solidFill>
                    <a:schemeClr val="tx1"/>
                  </a:solidFill>
                </a:endParaRPr>
              </a:p>
              <a:p>
                <a:endParaRPr lang="en-GB" sz="3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7" name="Textfeld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4088" y="940784"/>
                <a:ext cx="9957816" cy="185204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feld 1"/>
          <p:cNvSpPr txBox="1"/>
          <p:nvPr/>
        </p:nvSpPr>
        <p:spPr>
          <a:xfrm>
            <a:off x="4323272" y="3295291"/>
            <a:ext cx="354545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400" dirty="0" smtClean="0"/>
              <a:t>HANDS ON!</a:t>
            </a:r>
            <a:endParaRPr lang="en-GB" sz="4400" dirty="0"/>
          </a:p>
        </p:txBody>
      </p:sp>
    </p:spTree>
    <p:extLst>
      <p:ext uri="{BB962C8B-B14F-4D97-AF65-F5344CB8AC3E}">
        <p14:creationId xmlns:p14="http://schemas.microsoft.com/office/powerpoint/2010/main" val="1264365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feld 26"/>
          <p:cNvSpPr txBox="1"/>
          <p:nvPr/>
        </p:nvSpPr>
        <p:spPr>
          <a:xfrm rot="16200000">
            <a:off x="8421403" y="3174354"/>
            <a:ext cx="6638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smtClean="0">
                <a:solidFill>
                  <a:schemeClr val="bg1">
                    <a:lumMod val="75000"/>
                  </a:schemeClr>
                </a:solidFill>
              </a:rPr>
              <a:t>Arten von Noise</a:t>
            </a:r>
            <a:endParaRPr lang="en-GB" sz="2400" b="1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7124" y="0"/>
            <a:ext cx="904875" cy="91844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feld 6"/>
              <p:cNvSpPr txBox="1"/>
              <p:nvPr/>
            </p:nvSpPr>
            <p:spPr>
              <a:xfrm>
                <a:off x="648580" y="918448"/>
                <a:ext cx="2341037" cy="70724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de-DE" sz="1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𝑝𝑒𝑟𝑙𝑖𝑛</m:t>
                      </m:r>
                      <m:d>
                        <m:dPr>
                          <m:ctrlPr>
                            <a:rPr lang="de-DE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de-DE" sz="1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ctrlPr>
                            <a:rPr lang="de-DE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de-DE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de-DE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de-DE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𝑓𝑚𝑖𝑛</m:t>
                          </m:r>
                        </m:sub>
                        <m:sup>
                          <m:r>
                            <a:rPr lang="de-DE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𝑓𝑚𝑎𝑥</m:t>
                          </m:r>
                        </m:sup>
                        <m:e>
                          <m:f>
                            <m:fPr>
                              <m:ctrlPr>
                                <a:rPr lang="de-DE" sz="12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de-DE" sz="1200" b="0" i="1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  <m:r>
                                <a:rPr lang="de-DE" sz="1200" i="1">
                                  <a:latin typeface="Cambria Math" panose="02040503050406030204" pitchFamily="18" charset="0"/>
                                </a:rPr>
                                <m:t>𝑛𝑜𝑖𝑠𝑒</m:t>
                              </m:r>
                              <m:r>
                                <a:rPr lang="de-DE" sz="12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de-DE" sz="12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de-DE" sz="1200" i="1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sSup>
                                <m:sSupPr>
                                  <m:ctrlPr>
                                    <a:rPr lang="de-DE" sz="12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de-DE" sz="1200" b="0" i="1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e>
                                <m:sup>
                                  <m:r>
                                    <a:rPr lang="de-DE" sz="1200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p>
                              </m:sSup>
                              <m:r>
                                <a:rPr lang="de-DE" sz="12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num>
                            <m:den>
                              <m:sSup>
                                <m:sSupPr>
                                  <m:ctrlPr>
                                    <a:rPr lang="de-DE" sz="12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de-DE" sz="1200" b="0" i="1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e>
                                <m:sup>
                                  <m:r>
                                    <a:rPr lang="de-DE" sz="12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de-DE" sz="12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∗1</m:t>
                                  </m:r>
                                </m:sup>
                              </m:sSup>
                            </m:den>
                          </m:f>
                        </m:e>
                      </m:nary>
                    </m:oMath>
                  </m:oMathPara>
                </a14:m>
                <a:endParaRPr lang="de-DE" sz="1200" b="0" dirty="0" smtClean="0">
                  <a:solidFill>
                    <a:schemeClr val="tx1"/>
                  </a:solidFill>
                </a:endParaRPr>
              </a:p>
              <a:p>
                <a:endParaRPr lang="en-GB" sz="105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7" name="Textfeld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8580" y="918448"/>
                <a:ext cx="2341037" cy="70724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feld 1"/>
          <p:cNvSpPr txBox="1"/>
          <p:nvPr/>
        </p:nvSpPr>
        <p:spPr>
          <a:xfrm>
            <a:off x="483787" y="353684"/>
            <a:ext cx="35454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u="sng" dirty="0" err="1" smtClean="0"/>
              <a:t>Perlin</a:t>
            </a:r>
            <a:r>
              <a:rPr lang="de-DE" sz="2000" u="sng" dirty="0" smtClean="0"/>
              <a:t> Noise </a:t>
            </a:r>
            <a:r>
              <a:rPr lang="de-DE" sz="800" u="sng" dirty="0" err="1" smtClean="0"/>
              <a:t>by</a:t>
            </a:r>
            <a:r>
              <a:rPr lang="de-DE" sz="800" u="sng" dirty="0" smtClean="0"/>
              <a:t> Ken </a:t>
            </a:r>
            <a:r>
              <a:rPr lang="de-DE" sz="800" u="sng" dirty="0" err="1" smtClean="0"/>
              <a:t>Perlin</a:t>
            </a:r>
            <a:r>
              <a:rPr lang="de-DE" sz="2000" u="sng" dirty="0" smtClean="0"/>
              <a:t>:</a:t>
            </a:r>
          </a:p>
          <a:p>
            <a:endParaRPr lang="en-GB" sz="2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feld 5"/>
              <p:cNvSpPr txBox="1"/>
              <p:nvPr/>
            </p:nvSpPr>
            <p:spPr>
              <a:xfrm>
                <a:off x="6323163" y="94855"/>
                <a:ext cx="3605496" cy="128156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𝑓𝑛𝑜𝑖𝑠𝑒</m:t>
                      </m:r>
                      <m:d>
                        <m:dPr>
                          <m:ctrlPr>
                            <a:rPr lang="de-DE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de-DE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ctrlPr>
                            <a:rPr lang="de-DE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de-DE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de-DE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de-DE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𝑓𝑚𝑖𝑛</m:t>
                          </m:r>
                        </m:sub>
                        <m:sup>
                          <m:r>
                            <a:rPr lang="de-DE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𝑓𝑚𝑎𝑥</m:t>
                          </m:r>
                        </m:sup>
                        <m:e>
                          <m:f>
                            <m:fPr>
                              <m:ctrlPr>
                                <a:rPr lang="de-DE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de-DE" sz="1600" i="1">
                                  <a:latin typeface="Cambria Math" panose="02040503050406030204" pitchFamily="18" charset="0"/>
                                </a:rPr>
                                <m:t>𝑛𝑜𝑖𝑠𝑒</m:t>
                              </m:r>
                              <m:r>
                                <a:rPr lang="de-DE" sz="16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de-DE" sz="16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de-DE" sz="1600" i="1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sSup>
                                <m:sSupPr>
                                  <m:ctrlPr>
                                    <a:rPr lang="de-DE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de-DE" sz="1600" i="1"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</m:e>
                                <m:sup>
                                  <m:r>
                                    <a:rPr lang="de-DE" sz="1600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p>
                              </m:sSup>
                              <m:r>
                                <a:rPr lang="de-DE" sz="16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num>
                            <m:den>
                              <m:sSup>
                                <m:sSupPr>
                                  <m:ctrlPr>
                                    <a:rPr lang="de-DE" sz="1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de-DE" sz="1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</m:e>
                                <m:sup>
                                  <m:r>
                                    <a:rPr lang="de-DE" sz="1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de-DE" sz="1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  <m:r>
                                    <a:rPr lang="de-DE" sz="1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𝐻</m:t>
                                  </m:r>
                                </m:sup>
                              </m:sSup>
                            </m:den>
                          </m:f>
                        </m:e>
                      </m:nary>
                    </m:oMath>
                  </m:oMathPara>
                </a14:m>
                <a:endParaRPr lang="de-DE" sz="1600" b="0" dirty="0" smtClean="0">
                  <a:solidFill>
                    <a:schemeClr val="tx1"/>
                  </a:solidFill>
                </a:endParaRPr>
              </a:p>
              <a:p>
                <a:endParaRPr lang="en-GB" sz="3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6" name="Textfeld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23163" y="94855"/>
                <a:ext cx="3605496" cy="128156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feld 7"/>
              <p:cNvSpPr txBox="1"/>
              <p:nvPr/>
            </p:nvSpPr>
            <p:spPr>
              <a:xfrm>
                <a:off x="483787" y="4042293"/>
                <a:ext cx="4321126" cy="12646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2000" u="sng" dirty="0" smtClean="0"/>
                  <a:t>Multifractal/Heterogenes Terrain:</a:t>
                </a:r>
              </a:p>
              <a:p>
                <a:r>
                  <a:rPr lang="de-DE" sz="1400" b="0" dirty="0" smtClean="0"/>
                  <a:t>Beispiel: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de-DE" sz="1400" b="0" i="1" smtClean="0">
                          <a:latin typeface="Cambria Math" panose="02040503050406030204" pitchFamily="18" charset="0"/>
                        </a:rPr>
                        <m:t>𝑚𝑢𝑙𝑡𝑖</m:t>
                      </m:r>
                      <m:r>
                        <a:rPr lang="de-DE" sz="1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sz="1400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de-DE" sz="1400" b="0" i="1" smtClean="0">
                          <a:latin typeface="Cambria Math" panose="02040503050406030204" pitchFamily="18" charset="0"/>
                        </a:rPr>
                        <m:t>)=</m:t>
                      </m:r>
                      <m:nary>
                        <m:naryPr>
                          <m:chr m:val="∏"/>
                          <m:ctrlPr>
                            <a:rPr lang="de-DE" sz="1400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de-DE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de-DE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de-DE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𝑓𝑚𝑖𝑛</m:t>
                          </m:r>
                        </m:sub>
                        <m:sup>
                          <m:r>
                            <a:rPr lang="de-DE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𝑓𝑚𝑎𝑥</m:t>
                          </m:r>
                        </m:sup>
                        <m:e>
                          <m:f>
                            <m:fPr>
                              <m:ctrlPr>
                                <a:rPr lang="de-DE" sz="14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de-DE" sz="14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𝑔𝑛𝑜𝑖𝑠𝑒</m:t>
                              </m:r>
                              <m:d>
                                <m:dPr>
                                  <m:ctrlPr>
                                    <a:rPr lang="de-DE" sz="14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de-DE" sz="14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lang="de-DE" sz="14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  <m:sSup>
                                    <m:sSupPr>
                                      <m:ctrlPr>
                                        <a:rPr lang="de-DE" sz="14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de-DE" sz="14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𝐿</m:t>
                                      </m:r>
                                    </m:e>
                                    <m:sup>
                                      <m:r>
                                        <a:rPr lang="de-DE" sz="14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p>
                                  </m:sSup>
                                </m:e>
                              </m:d>
                              <m:r>
                                <a:rPr lang="de-DE" sz="1400" b="0" i="1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de-DE" sz="1400" b="0" i="1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</a:rPr>
                                <m:t>𝑜</m:t>
                              </m:r>
                            </m:num>
                            <m:den>
                              <m:sSup>
                                <m:sSupPr>
                                  <m:ctrlPr>
                                    <a:rPr lang="de-DE" sz="14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de-DE" sz="14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</m:e>
                                <m:sup>
                                  <m:r>
                                    <a:rPr lang="de-DE" sz="14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de-DE" sz="14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  <m:r>
                                    <a:rPr lang="de-DE" sz="14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𝐻</m:t>
                                  </m:r>
                                </m:sup>
                              </m:sSup>
                            </m:den>
                          </m:f>
                        </m:e>
                      </m:nary>
                    </m:oMath>
                  </m:oMathPara>
                </a14:m>
                <a:endParaRPr lang="en-GB" sz="1400" dirty="0"/>
              </a:p>
            </p:txBody>
          </p:sp>
        </mc:Choice>
        <mc:Fallback xmlns="">
          <p:sp>
            <p:nvSpPr>
              <p:cNvPr id="8" name="Textfeld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3787" y="4042293"/>
                <a:ext cx="4321126" cy="1264642"/>
              </a:xfrm>
              <a:prstGeom prst="rect">
                <a:avLst/>
              </a:prstGeom>
              <a:blipFill>
                <a:blip r:embed="rId6"/>
                <a:stretch>
                  <a:fillRect l="-1410" t="-240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Grafik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89239" y="323472"/>
            <a:ext cx="901789" cy="141618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hteck 4"/>
              <p:cNvSpPr/>
              <p:nvPr/>
            </p:nvSpPr>
            <p:spPr>
              <a:xfrm>
                <a:off x="483787" y="3008309"/>
                <a:ext cx="6096000" cy="945772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r>
                  <a:rPr lang="de-DE" sz="2000" u="sng" dirty="0" smtClean="0"/>
                  <a:t>Ridged-Noise:</a:t>
                </a:r>
                <a:endParaRPr lang="de-DE" sz="2000" u="sng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de-DE" sz="1200" b="0" i="1" smtClean="0">
                          <a:latin typeface="Cambria Math" panose="02040503050406030204" pitchFamily="18" charset="0"/>
                        </a:rPr>
                        <m:t>𝑟𝑖𝑑𝑔𝑒𝑑</m:t>
                      </m:r>
                      <m:r>
                        <a:rPr lang="de-DE" sz="12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sz="1200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de-DE" sz="1200" b="0" i="1" smtClean="0">
                          <a:latin typeface="Cambria Math" panose="02040503050406030204" pitchFamily="18" charset="0"/>
                        </a:rPr>
                        <m:t>)=</m:t>
                      </m:r>
                      <m:nary>
                        <m:naryPr>
                          <m:chr m:val="∑"/>
                          <m:ctrlPr>
                            <a:rPr lang="de-DE" sz="12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de-DE" sz="1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de-DE" sz="1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de-DE" sz="1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𝑓𝑚𝑖𝑛</m:t>
                          </m:r>
                        </m:sub>
                        <m:sup>
                          <m:r>
                            <a:rPr lang="de-DE" sz="1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𝑓𝑚𝑎𝑥</m:t>
                          </m:r>
                        </m:sup>
                        <m:e>
                          <m:f>
                            <m:fPr>
                              <m:ctrlPr>
                                <a:rPr lang="de-DE" sz="1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de-DE" sz="1200" b="0" i="1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</a:rPr>
                                <m:t>(1−</m:t>
                              </m:r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de-DE" sz="1200" b="0" i="1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de-DE" sz="1200" i="1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𝑔𝑛𝑜𝑖𝑠𝑒</m:t>
                                  </m:r>
                                  <m:d>
                                    <m:dPr>
                                      <m:ctrlPr>
                                        <a:rPr lang="de-DE" sz="1200" i="1">
                                          <a:solidFill>
                                            <a:srgbClr val="C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de-DE" sz="1200" i="1">
                                          <a:solidFill>
                                            <a:srgbClr val="C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  <m:r>
                                        <a:rPr lang="de-DE" sz="1200" i="1">
                                          <a:solidFill>
                                            <a:srgbClr val="C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∗</m:t>
                                      </m:r>
                                      <m:sSup>
                                        <m:sSupPr>
                                          <m:ctrlPr>
                                            <a:rPr lang="de-DE" sz="1200" i="1">
                                              <a:solidFill>
                                                <a:srgbClr val="C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de-DE" sz="1200" b="0" i="1" smtClean="0">
                                              <a:solidFill>
                                                <a:srgbClr val="C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𝐿</m:t>
                                          </m:r>
                                        </m:e>
                                        <m:sup>
                                          <m:r>
                                            <a:rPr lang="de-DE" sz="1200" i="1">
                                              <a:solidFill>
                                                <a:srgbClr val="C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𝑘</m:t>
                                          </m:r>
                                        </m:sup>
                                      </m:sSup>
                                    </m:e>
                                  </m:d>
                                </m:e>
                              </m:d>
                              <m:r>
                                <a:rPr lang="de-DE" sz="1200" b="0" i="1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num>
                            <m:den>
                              <m:sSup>
                                <m:sSupPr>
                                  <m:ctrlPr>
                                    <a:rPr lang="de-DE" sz="1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de-DE" sz="12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</m:e>
                                <m:sup>
                                  <m:r>
                                    <a:rPr lang="de-DE" sz="1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de-DE" sz="1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  <m:r>
                                    <a:rPr lang="de-DE" sz="12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𝐻</m:t>
                                  </m:r>
                                </m:sup>
                              </m:sSup>
                            </m:den>
                          </m:f>
                        </m:e>
                      </m:nary>
                    </m:oMath>
                  </m:oMathPara>
                </a14:m>
                <a:endParaRPr lang="en-GB" sz="1200" dirty="0"/>
              </a:p>
            </p:txBody>
          </p:sp>
        </mc:Choice>
        <mc:Fallback xmlns="">
          <p:sp>
            <p:nvSpPr>
              <p:cNvPr id="5" name="Rechteck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3787" y="3008309"/>
                <a:ext cx="6096000" cy="945772"/>
              </a:xfrm>
              <a:prstGeom prst="rect">
                <a:avLst/>
              </a:prstGeom>
              <a:blipFill>
                <a:blip r:embed="rId8"/>
                <a:stretch>
                  <a:fillRect l="-1000" t="-320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feld 9"/>
              <p:cNvSpPr txBox="1"/>
              <p:nvPr/>
            </p:nvSpPr>
            <p:spPr>
              <a:xfrm>
                <a:off x="483787" y="1889568"/>
                <a:ext cx="3545456" cy="94577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2000" u="sng" dirty="0" smtClean="0"/>
                  <a:t>(„echter“)</a:t>
                </a:r>
                <a:r>
                  <a:rPr lang="de-DE" sz="2000" u="sng" dirty="0" err="1" smtClean="0"/>
                  <a:t>Turbulence</a:t>
                </a:r>
                <a:r>
                  <a:rPr lang="de-DE" sz="2000" u="sng" dirty="0" smtClean="0"/>
                  <a:t>-Noise: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de-DE" sz="1200" b="0" i="1" smtClean="0">
                          <a:latin typeface="Cambria Math" panose="02040503050406030204" pitchFamily="18" charset="0"/>
                        </a:rPr>
                        <m:t>𝑡𝑢𝑟𝑏𝑢𝑙𝑒𝑛𝑐</m:t>
                      </m:r>
                      <m:r>
                        <a:rPr lang="de-DE" sz="12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sz="1200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de-DE" sz="1200" b="0" i="1" smtClean="0">
                          <a:latin typeface="Cambria Math" panose="02040503050406030204" pitchFamily="18" charset="0"/>
                        </a:rPr>
                        <m:t>)=</m:t>
                      </m:r>
                      <m:nary>
                        <m:naryPr>
                          <m:chr m:val="∑"/>
                          <m:ctrlPr>
                            <a:rPr lang="de-DE" sz="12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de-DE" sz="1200" i="1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de-DE" sz="1200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de-DE" sz="1200" i="1">
                              <a:latin typeface="Cambria Math" panose="02040503050406030204" pitchFamily="18" charset="0"/>
                            </a:rPr>
                            <m:t>𝑓𝑚𝑖𝑛</m:t>
                          </m:r>
                        </m:sub>
                        <m:sup>
                          <m:r>
                            <a:rPr lang="de-DE" sz="1200" i="1">
                              <a:latin typeface="Cambria Math" panose="02040503050406030204" pitchFamily="18" charset="0"/>
                            </a:rPr>
                            <m:t>𝑓𝑚𝑎𝑥</m:t>
                          </m:r>
                        </m:sup>
                        <m:e>
                          <m:r>
                            <a:rPr lang="de-DE" sz="1200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f>
                            <m:fPr>
                              <m:ctrlPr>
                                <a:rPr lang="de-DE" sz="12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de-DE" sz="1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𝑔𝑛𝑜𝑖𝑠𝑒</m:t>
                              </m:r>
                              <m:d>
                                <m:dPr>
                                  <m:ctrlPr>
                                    <a:rPr lang="de-DE" sz="1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de-DE" sz="1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lang="de-DE" sz="1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  <m:sSup>
                                    <m:sSupPr>
                                      <m:ctrlPr>
                                        <a:rPr lang="de-DE" sz="12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de-DE" sz="12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𝐿</m:t>
                                      </m:r>
                                    </m:e>
                                    <m:sup>
                                      <m:r>
                                        <a:rPr lang="de-DE" sz="12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p>
                                  </m:sSup>
                                </m:e>
                              </m:d>
                            </m:num>
                            <m:den>
                              <m:sSup>
                                <m:sSupPr>
                                  <m:ctrlPr>
                                    <a:rPr lang="de-DE" sz="1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de-DE" sz="12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</m:e>
                                <m:sup>
                                  <m:r>
                                    <a:rPr lang="de-DE" sz="1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de-DE" sz="1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  <m:r>
                                    <a:rPr lang="de-DE" sz="12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𝐻</m:t>
                                  </m:r>
                                </m:sup>
                              </m:sSup>
                            </m:den>
                          </m:f>
                          <m:r>
                            <a:rPr lang="de-DE" sz="1200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</m:e>
                      </m:nary>
                    </m:oMath>
                  </m:oMathPara>
                </a14:m>
                <a:endParaRPr lang="en-GB" sz="1200" dirty="0"/>
              </a:p>
            </p:txBody>
          </p:sp>
        </mc:Choice>
        <mc:Fallback xmlns="">
          <p:sp>
            <p:nvSpPr>
              <p:cNvPr id="10" name="Textfeld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3787" y="1889568"/>
                <a:ext cx="3545456" cy="945772"/>
              </a:xfrm>
              <a:prstGeom prst="rect">
                <a:avLst/>
              </a:prstGeom>
              <a:blipFill>
                <a:blip r:embed="rId9"/>
                <a:stretch>
                  <a:fillRect l="-1718" t="-387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Grafik 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661022" y="3051490"/>
            <a:ext cx="912167" cy="902591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extfeld 11"/>
              <p:cNvSpPr txBox="1"/>
              <p:nvPr/>
            </p:nvSpPr>
            <p:spPr>
              <a:xfrm>
                <a:off x="5734398" y="1889568"/>
                <a:ext cx="3545456" cy="468660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2000" u="sng" dirty="0" smtClean="0"/>
                  <a:t>Range &amp; Domain Mapping: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de-DE" sz="1200" b="0" i="1" smtClean="0">
                          <a:latin typeface="Cambria Math" panose="02040503050406030204" pitchFamily="18" charset="0"/>
                        </a:rPr>
                        <m:t>𝑟𝑎𝑛𝑔𝑒𝐷𝑜𝑚𝑎𝑖𝑛</m:t>
                      </m:r>
                      <m:r>
                        <a:rPr lang="de-DE" sz="12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sz="1200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de-DE" sz="1200" b="0" i="1" smtClean="0">
                          <a:latin typeface="Cambria Math" panose="02040503050406030204" pitchFamily="18" charset="0"/>
                        </a:rPr>
                        <m:t>)=</m:t>
                      </m:r>
                      <m:nary>
                        <m:naryPr>
                          <m:chr m:val="∑"/>
                          <m:ctrlPr>
                            <a:rPr lang="de-DE" sz="12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de-DE" sz="1200" i="1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de-DE" sz="1200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de-DE" sz="1200" i="1">
                              <a:latin typeface="Cambria Math" panose="02040503050406030204" pitchFamily="18" charset="0"/>
                            </a:rPr>
                            <m:t>𝑓𝑚𝑖𝑛</m:t>
                          </m:r>
                        </m:sub>
                        <m:sup>
                          <m:r>
                            <a:rPr lang="de-DE" sz="1200" i="1">
                              <a:latin typeface="Cambria Math" panose="02040503050406030204" pitchFamily="18" charset="0"/>
                            </a:rPr>
                            <m:t>𝑓𝑚𝑎𝑥</m:t>
                          </m:r>
                        </m:sup>
                        <m:e>
                          <m:r>
                            <a:rPr lang="de-DE" sz="1200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  <m:t>𝑟</m:t>
                          </m:r>
                          <m:r>
                            <a:rPr lang="de-DE" sz="1200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f>
                            <m:fPr>
                              <m:ctrlPr>
                                <a:rPr lang="de-DE" sz="12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de-DE" sz="1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𝑔𝑛𝑜𝑖𝑠𝑒</m:t>
                              </m:r>
                              <m:d>
                                <m:dPr>
                                  <m:ctrlPr>
                                    <a:rPr lang="de-DE" sz="1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de-DE" sz="1200" b="0" i="1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  <m:d>
                                    <m:dPr>
                                      <m:ctrlPr>
                                        <a:rPr lang="de-DE" sz="1200" b="0" i="1" smtClean="0">
                                          <a:solidFill>
                                            <a:srgbClr val="C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de-DE" sz="12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  <m:r>
                                        <a:rPr lang="de-DE" sz="12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∗</m:t>
                                      </m:r>
                                      <m:sSup>
                                        <m:sSupPr>
                                          <m:ctrlPr>
                                            <a:rPr lang="de-DE" sz="1200" i="1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de-DE" sz="1200" b="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𝐿</m:t>
                                          </m:r>
                                        </m:e>
                                        <m:sup>
                                          <m:r>
                                            <a:rPr lang="de-DE" sz="1200" i="1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𝑘</m:t>
                                          </m:r>
                                        </m:sup>
                                      </m:sSup>
                                    </m:e>
                                  </m:d>
                                </m:e>
                              </m:d>
                            </m:num>
                            <m:den>
                              <m:sSup>
                                <m:sSupPr>
                                  <m:ctrlPr>
                                    <a:rPr lang="de-DE" sz="1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de-DE" sz="12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</m:e>
                                <m:sup>
                                  <m:r>
                                    <a:rPr lang="de-DE" sz="1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de-DE" sz="1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  <m:r>
                                    <a:rPr lang="de-DE" sz="12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𝐻</m:t>
                                  </m:r>
                                </m:sup>
                              </m:sSup>
                            </m:den>
                          </m:f>
                          <m:r>
                            <a:rPr lang="de-DE" sz="1200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GB" sz="1200" dirty="0" smtClean="0"/>
              </a:p>
              <a:p>
                <a:endParaRPr lang="de-DE" sz="1200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de-DE" sz="1200" b="0" i="1" smtClean="0">
                          <a:latin typeface="Cambria Math" panose="02040503050406030204" pitchFamily="18" charset="0"/>
                        </a:rPr>
                        <m:t>𝑟</m:t>
                      </m:r>
                      <m:d>
                        <m:dPr>
                          <m:ctrlPr>
                            <a:rPr lang="de-DE" sz="1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12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de-DE" sz="1200" b="0" i="1" smtClean="0">
                          <a:latin typeface="Cambria Math" panose="02040503050406030204" pitchFamily="18" charset="0"/>
                        </a:rPr>
                        <m:t>: </m:t>
                      </m:r>
                      <m:r>
                        <a:rPr lang="de-DE" sz="1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ℝ</m:t>
                      </m:r>
                      <m:r>
                        <a:rPr lang="de-DE" sz="1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→</m:t>
                      </m:r>
                      <m:r>
                        <a:rPr lang="de-DE" sz="1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ℝ</m:t>
                      </m:r>
                    </m:oMath>
                  </m:oMathPara>
                </a14:m>
                <a:endParaRPr lang="de-DE" sz="1200" b="0" dirty="0" smtClean="0"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de-DE" sz="1200" b="0" i="1" smtClean="0">
                          <a:latin typeface="Cambria Math" panose="02040503050406030204" pitchFamily="18" charset="0"/>
                        </a:rPr>
                        <m:t>𝑑</m:t>
                      </m:r>
                      <m:d>
                        <m:dPr>
                          <m:ctrlPr>
                            <a:rPr lang="de-DE" sz="1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12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de-DE" sz="1200" i="1">
                          <a:latin typeface="Cambria Math" panose="02040503050406030204" pitchFamily="18" charset="0"/>
                        </a:rPr>
                        <m:t>: </m:t>
                      </m:r>
                      <m:r>
                        <a:rPr lang="de-DE" sz="1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ℝ</m:t>
                      </m:r>
                      <m:r>
                        <a:rPr lang="de-DE" sz="1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→</m:t>
                      </m:r>
                      <m:r>
                        <a:rPr lang="de-DE" sz="1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ℝ</m:t>
                      </m:r>
                    </m:oMath>
                  </m:oMathPara>
                </a14:m>
                <a:endParaRPr lang="en-GB" sz="1200" dirty="0" smtClean="0"/>
              </a:p>
              <a:p>
                <a:endParaRPr lang="de-DE" sz="1200" dirty="0"/>
              </a:p>
              <a:p>
                <a:endParaRPr lang="de-DE" sz="1200" dirty="0" smtClean="0"/>
              </a:p>
              <a:p>
                <a:r>
                  <a:rPr lang="de-DE" sz="1200" i="1" dirty="0" smtClean="0"/>
                  <a:t>Bias: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1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1200" b="0" i="1" smtClean="0">
                              <a:latin typeface="Cambria Math" panose="02040503050406030204" pitchFamily="18" charset="0"/>
                            </a:rPr>
                            <m:t>𝑏𝑖𝑎𝑠</m:t>
                          </m:r>
                        </m:e>
                        <m:sub>
                          <m:r>
                            <a:rPr lang="de-DE" sz="12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  <m:d>
                        <m:dPr>
                          <m:ctrlPr>
                            <a:rPr lang="de-DE" sz="1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12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de-DE" sz="1200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de-DE" sz="12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sz="12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p>
                          <m:f>
                            <m:fPr>
                              <m:ctrlPr>
                                <a:rPr lang="de-DE" sz="12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m:rPr>
                                  <m:sty m:val="p"/>
                                </m:rPr>
                                <a:rPr lang="de-DE" sz="1200" b="0" i="0" smtClean="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  <m:r>
                                <a:rPr lang="de-DE" sz="1200" b="0" i="1" smtClean="0">
                                  <a:latin typeface="Cambria Math" panose="02040503050406030204" pitchFamily="18" charset="0"/>
                                </a:rPr>
                                <m:t>⁡(</m:t>
                              </m:r>
                              <m:r>
                                <a:rPr lang="de-DE" sz="1200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  <m:r>
                                <a:rPr lang="de-DE" sz="1200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num>
                            <m:den>
                              <m:r>
                                <m:rPr>
                                  <m:sty m:val="p"/>
                                </m:rPr>
                                <a:rPr lang="de-DE" sz="1200" b="0" i="0" smtClean="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  <m:r>
                                <a:rPr lang="de-DE" sz="1200" b="0" i="1" smtClean="0">
                                  <a:latin typeface="Cambria Math" panose="02040503050406030204" pitchFamily="18" charset="0"/>
                                </a:rPr>
                                <m:t>⁡(0.5)</m:t>
                              </m:r>
                            </m:den>
                          </m:f>
                        </m:sup>
                      </m:sSup>
                    </m:oMath>
                  </m:oMathPara>
                </a14:m>
                <a:endParaRPr lang="en-GB" sz="1200" dirty="0" smtClean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1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1200" i="1">
                              <a:latin typeface="Cambria Math" panose="02040503050406030204" pitchFamily="18" charset="0"/>
                            </a:rPr>
                            <m:t>𝑏𝑖𝑎𝑠</m:t>
                          </m:r>
                        </m:e>
                        <m:sub>
                          <m:r>
                            <a:rPr lang="de-DE" sz="1200" i="1"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  <m:d>
                        <m:dPr>
                          <m:ctrlPr>
                            <a:rPr lang="de-DE" sz="1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12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e>
                      </m:d>
                      <m:r>
                        <a:rPr lang="de-DE" sz="1200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GB" sz="1200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1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1200" i="1">
                              <a:latin typeface="Cambria Math" panose="02040503050406030204" pitchFamily="18" charset="0"/>
                            </a:rPr>
                            <m:t>𝑏𝑖𝑎𝑠</m:t>
                          </m:r>
                        </m:e>
                        <m:sub>
                          <m:r>
                            <a:rPr lang="de-DE" sz="1200" i="1"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  <m:d>
                        <m:dPr>
                          <m:ctrlPr>
                            <a:rPr lang="de-DE" sz="1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1200" b="0" i="1" smtClean="0">
                              <a:latin typeface="Cambria Math" panose="02040503050406030204" pitchFamily="18" charset="0"/>
                            </a:rPr>
                            <m:t>0.5</m:t>
                          </m:r>
                        </m:e>
                      </m:d>
                      <m:r>
                        <a:rPr lang="de-DE" sz="12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sz="1200" i="1" smtClean="0">
                          <a:latin typeface="Cambria Math" panose="02040503050406030204" pitchFamily="18" charset="0"/>
                        </a:rPr>
                        <m:t>𝑏</m:t>
                      </m:r>
                    </m:oMath>
                  </m:oMathPara>
                </a14:m>
                <a:endParaRPr lang="de-DE" sz="1200" i="1" dirty="0" smtClean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1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1200" i="1">
                              <a:latin typeface="Cambria Math" panose="02040503050406030204" pitchFamily="18" charset="0"/>
                            </a:rPr>
                            <m:t>𝑏𝑖𝑎𝑠</m:t>
                          </m:r>
                        </m:e>
                        <m:sub>
                          <m:r>
                            <a:rPr lang="de-DE" sz="1200" i="1"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  <m:d>
                        <m:dPr>
                          <m:ctrlPr>
                            <a:rPr lang="de-DE" sz="1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12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</m:d>
                      <m:r>
                        <a:rPr lang="de-DE" sz="12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sz="1200" b="0" i="1" smtClean="0"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GB" sz="1200" dirty="0" smtClean="0"/>
              </a:p>
              <a:p>
                <a:endParaRPr lang="de-DE" sz="1200" dirty="0"/>
              </a:p>
              <a:p>
                <a:endParaRPr lang="de-DE" sz="1200" i="1" dirty="0" smtClean="0"/>
              </a:p>
              <a:p>
                <a:r>
                  <a:rPr lang="de-DE" sz="1200" i="1" dirty="0" err="1" smtClean="0"/>
                  <a:t>Gain</a:t>
                </a:r>
                <a:r>
                  <a:rPr lang="de-DE" sz="1200" i="1" dirty="0" smtClean="0"/>
                  <a:t>:</a:t>
                </a:r>
                <a:endParaRPr lang="de-DE" sz="1200" i="1" dirty="0"/>
              </a:p>
              <a:p>
                <a:endParaRPr lang="de-DE" sz="1200" dirty="0" smtClean="0"/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1200" b="0" i="1" smtClean="0">
                          <a:latin typeface="Cambria Math" panose="02040503050406030204" pitchFamily="18" charset="0"/>
                        </a:rPr>
                        <m:t>𝑔𝑎𝑖𝑛</m:t>
                      </m:r>
                      <m:d>
                        <m:dPr>
                          <m:ctrlPr>
                            <a:rPr lang="en-GB" sz="12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12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GB" sz="120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GB" sz="12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GB" sz="120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f>
                                <m:fPr>
                                  <m:ctrlPr>
                                    <a:rPr lang="en-GB" sz="12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GB" sz="12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de-DE" sz="1200" i="1">
                                          <a:latin typeface="Cambria Math" panose="02040503050406030204" pitchFamily="18" charset="0"/>
                                        </a:rPr>
                                        <m:t>𝑏𝑖𝑎𝑠</m:t>
                                      </m:r>
                                    </m:e>
                                    <m:sub>
                                      <m:r>
                                        <a:rPr lang="de-DE" sz="1200" b="0" i="1" smtClean="0">
                                          <a:latin typeface="Cambria Math" panose="02040503050406030204" pitchFamily="18" charset="0"/>
                                        </a:rPr>
                                        <m:t>1−</m:t>
                                      </m:r>
                                      <m:r>
                                        <a:rPr lang="de-DE" sz="1200" b="0" i="1" smtClean="0">
                                          <a:latin typeface="Cambria Math" panose="02040503050406030204" pitchFamily="18" charset="0"/>
                                        </a:rPr>
                                        <m:t>𝑔</m:t>
                                      </m:r>
                                    </m:sub>
                                  </m:sSub>
                                  <m:r>
                                    <a:rPr lang="de-DE" sz="1200" b="0" i="1" smtClean="0">
                                      <a:latin typeface="Cambria Math" panose="02040503050406030204" pitchFamily="18" charset="0"/>
                                    </a:rPr>
                                    <m:t>(2</m:t>
                                  </m:r>
                                  <m:r>
                                    <a:rPr lang="de-DE" sz="1200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de-DE" sz="1200" b="0" i="1" smtClean="0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num>
                                <m:den>
                                  <m:r>
                                    <a:rPr lang="de-DE" sz="12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  <m:r>
                                <a:rPr lang="en-GB" sz="1200" i="1" smtClean="0">
                                  <a:latin typeface="Cambria Math" panose="02040503050406030204" pitchFamily="18" charset="0"/>
                                </a:rPr>
                                <m:t>,  </m:t>
                              </m:r>
                              <m:r>
                                <a:rPr lang="de-DE" sz="12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de-DE" sz="1200" b="0" i="1" smtClean="0">
                                  <a:latin typeface="Cambria Math" panose="02040503050406030204" pitchFamily="18" charset="0"/>
                                </a:rPr>
                                <m:t>&gt;0.5</m:t>
                              </m:r>
                            </m:e>
                            <m:e>
                              <m:r>
                                <a:rPr lang="en-GB" sz="1200" i="1" smtClean="0">
                                  <a:latin typeface="Cambria Math" panose="02040503050406030204" pitchFamily="18" charset="0"/>
                                </a:rPr>
                                <m:t>&amp;</m:t>
                              </m:r>
                              <m:f>
                                <m:fPr>
                                  <m:ctrlPr>
                                    <a:rPr lang="en-GB" sz="12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de-DE" sz="1200" b="0" i="1" smtClean="0">
                                      <a:latin typeface="Cambria Math" panose="02040503050406030204" pitchFamily="18" charset="0"/>
                                    </a:rPr>
                                    <m:t>2−</m:t>
                                  </m:r>
                                  <m:sSub>
                                    <m:sSubPr>
                                      <m:ctrlPr>
                                        <a:rPr lang="de-DE" sz="12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de-DE" sz="1200" b="0" i="1" smtClean="0">
                                          <a:latin typeface="Cambria Math" panose="02040503050406030204" pitchFamily="18" charset="0"/>
                                        </a:rPr>
                                        <m:t>𝑏𝑖𝑎𝑠</m:t>
                                      </m:r>
                                    </m:e>
                                    <m:sub>
                                      <m:r>
                                        <a:rPr lang="de-DE" sz="1200" b="0" i="1" smtClean="0">
                                          <a:latin typeface="Cambria Math" panose="02040503050406030204" pitchFamily="18" charset="0"/>
                                        </a:rPr>
                                        <m:t>1−</m:t>
                                      </m:r>
                                      <m:r>
                                        <a:rPr lang="de-DE" sz="1200" b="0" i="1" smtClean="0">
                                          <a:latin typeface="Cambria Math" panose="02040503050406030204" pitchFamily="18" charset="0"/>
                                        </a:rPr>
                                        <m:t>𝑔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de-DE" sz="12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de-DE" sz="1200" b="0" i="1" smtClean="0">
                                          <a:latin typeface="Cambria Math" panose="02040503050406030204" pitchFamily="18" charset="0"/>
                                        </a:rPr>
                                        <m:t>2−2</m:t>
                                      </m:r>
                                      <m:r>
                                        <a:rPr lang="de-DE" sz="1200" b="0" i="1" smtClean="0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</m:d>
                                </m:num>
                                <m:den>
                                  <m:r>
                                    <a:rPr lang="de-DE" sz="12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  <m:r>
                                <a:rPr lang="en-GB" sz="1200" i="1" smtClean="0">
                                  <a:latin typeface="Cambria Math" panose="02040503050406030204" pitchFamily="18" charset="0"/>
                                </a:rPr>
                                <m:t>,  </m:t>
                              </m:r>
                              <m:r>
                                <a:rPr lang="de-DE" sz="12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GB" sz="1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≤</m:t>
                              </m:r>
                              <m:r>
                                <a:rPr lang="de-DE" sz="1200" b="0" i="1" smtClean="0">
                                  <a:latin typeface="Cambria Math" panose="02040503050406030204" pitchFamily="18" charset="0"/>
                                </a:rPr>
                                <m:t>0.5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n-GB" sz="1200" dirty="0"/>
              </a:p>
              <a:p>
                <a:endParaRPr lang="en-GB" sz="1200" dirty="0"/>
              </a:p>
            </p:txBody>
          </p:sp>
        </mc:Choice>
        <mc:Fallback>
          <p:sp>
            <p:nvSpPr>
              <p:cNvPr id="12" name="Textfeld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34398" y="1889568"/>
                <a:ext cx="3545456" cy="4686604"/>
              </a:xfrm>
              <a:prstGeom prst="rect">
                <a:avLst/>
              </a:prstGeom>
              <a:blipFill>
                <a:blip r:embed="rId11"/>
                <a:stretch>
                  <a:fillRect l="-1893" t="-78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" name="Grafik 12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564354" y="2926634"/>
            <a:ext cx="950079" cy="2054893"/>
          </a:xfrm>
          <a:prstGeom prst="rect">
            <a:avLst/>
          </a:prstGeom>
        </p:spPr>
      </p:pic>
      <p:pic>
        <p:nvPicPr>
          <p:cNvPr id="14" name="Grafik 13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305120" y="4350498"/>
            <a:ext cx="1112996" cy="2374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565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5" grpId="0"/>
      <p:bldP spid="10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ctrTitle"/>
          </p:nvPr>
        </p:nvSpPr>
        <p:spPr>
          <a:xfrm>
            <a:off x="1619250" y="1928811"/>
            <a:ext cx="9144000" cy="1019176"/>
          </a:xfrm>
        </p:spPr>
        <p:txBody>
          <a:bodyPr>
            <a:normAutofit fontScale="90000"/>
          </a:bodyPr>
          <a:lstStyle/>
          <a:p>
            <a: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  <a:t>Prozedurale</a:t>
            </a:r>
            <a:endParaRPr lang="en-GB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6" name="Titel 6"/>
          <p:cNvSpPr txBox="1">
            <a:spLocks/>
          </p:cNvSpPr>
          <p:nvPr/>
        </p:nvSpPr>
        <p:spPr>
          <a:xfrm>
            <a:off x="1619250" y="2438399"/>
            <a:ext cx="9144000" cy="143351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200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72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  <a:t/>
            </a:r>
            <a:b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  <a:t>Höhenfeldsynthese</a:t>
            </a:r>
            <a:endParaRPr lang="en-GB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120"/>
            <a:ext cx="452438" cy="459224"/>
          </a:xfrm>
          <a:prstGeom prst="rect">
            <a:avLst/>
          </a:prstGeom>
        </p:spPr>
      </p:pic>
      <p:sp>
        <p:nvSpPr>
          <p:cNvPr id="8" name="Titel 6"/>
          <p:cNvSpPr txBox="1">
            <a:spLocks/>
          </p:cNvSpPr>
          <p:nvPr/>
        </p:nvSpPr>
        <p:spPr>
          <a:xfrm>
            <a:off x="1619250" y="3457575"/>
            <a:ext cx="9144000" cy="143351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200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72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  <a:t/>
            </a:r>
            <a:b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  <a:t>durch Rauschfunktionen</a:t>
            </a:r>
            <a:endParaRPr lang="en-GB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0655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14147" y="495301"/>
            <a:ext cx="8595360" cy="5741598"/>
          </a:xfrm>
        </p:spPr>
        <p:txBody>
          <a:bodyPr>
            <a:normAutofit fontScale="32500" lnSpcReduction="20000"/>
          </a:bodyPr>
          <a:lstStyle/>
          <a:p>
            <a:pPr marL="0" indent="0">
              <a:buNone/>
            </a:pPr>
            <a:r>
              <a:rPr lang="de-DE" sz="5600" dirty="0" smtClean="0"/>
              <a:t>Bildquellen:</a:t>
            </a:r>
          </a:p>
          <a:p>
            <a:r>
              <a:rPr lang="en-GB" sz="3200" dirty="0">
                <a:hlinkClick r:id="rId2"/>
              </a:rPr>
              <a:t>http://</a:t>
            </a:r>
            <a:r>
              <a:rPr lang="en-GB" sz="3200" dirty="0" smtClean="0">
                <a:hlinkClick r:id="rId2"/>
              </a:rPr>
              <a:t>www.decarpentier.nl/wp-content/uploads/scape_ridge_mountains.jpg</a:t>
            </a:r>
            <a:endParaRPr lang="en-GB" sz="3200" dirty="0" smtClean="0"/>
          </a:p>
          <a:p>
            <a:r>
              <a:rPr lang="en-GB" sz="3200" dirty="0"/>
              <a:t>http://img05.deviantart.net/d952/i/2009/153/4/b/test___procedural_vue_terrain_by_priteeboy.jpg</a:t>
            </a:r>
            <a:endParaRPr lang="en-GB" sz="3200" dirty="0" smtClean="0"/>
          </a:p>
          <a:p>
            <a:r>
              <a:rPr lang="en-GB" sz="3200" dirty="0" smtClean="0">
                <a:hlinkClick r:id="rId3"/>
              </a:rPr>
              <a:t>http://atg.lychnobi.com/screenshots/ATG%20screen%2003.jpg</a:t>
            </a:r>
            <a:endParaRPr lang="en-GB" sz="3200" dirty="0" smtClean="0"/>
          </a:p>
          <a:p>
            <a:r>
              <a:rPr lang="en-GB" sz="3200" dirty="0">
                <a:hlinkClick r:id="rId4"/>
              </a:rPr>
              <a:t>http://</a:t>
            </a:r>
            <a:r>
              <a:rPr lang="en-GB" sz="3200" dirty="0" smtClean="0">
                <a:hlinkClick r:id="rId4"/>
              </a:rPr>
              <a:t>im.ziffdavisinternational.com/ign_de/screenshot/b/borderlands-2-willkommen-in-der-wunderbaren-welt-d/borderlands-2-willkommen-in-der-wunderbaren-welt-d_w3hv.jpg</a:t>
            </a:r>
            <a:endParaRPr lang="en-GB" sz="3200" dirty="0" smtClean="0"/>
          </a:p>
          <a:p>
            <a:r>
              <a:rPr lang="en-GB" sz="3200" dirty="0">
                <a:hlinkClick r:id="rId5"/>
              </a:rPr>
              <a:t>http://</a:t>
            </a:r>
            <a:r>
              <a:rPr lang="en-GB" sz="3200" dirty="0" smtClean="0">
                <a:hlinkClick r:id="rId5"/>
              </a:rPr>
              <a:t>no-mans-sky.com/press/no_man's_sky/images/NewEridu.png</a:t>
            </a:r>
            <a:endParaRPr lang="en-GB" sz="3200" dirty="0" smtClean="0"/>
          </a:p>
          <a:p>
            <a:r>
              <a:rPr lang="en-GB" sz="3200" dirty="0">
                <a:hlinkClick r:id="rId6"/>
              </a:rPr>
              <a:t>https://</a:t>
            </a:r>
            <a:r>
              <a:rPr lang="en-GB" sz="3200" dirty="0" smtClean="0">
                <a:hlinkClick r:id="rId6"/>
              </a:rPr>
              <a:t>upload.wikimedia.org/wikipedia/commons/b/b4/Voxelgitter.png?1464083679752</a:t>
            </a:r>
            <a:endParaRPr lang="en-GB" sz="3200" dirty="0" smtClean="0"/>
          </a:p>
          <a:p>
            <a:r>
              <a:rPr lang="en-GB" sz="3200" dirty="0">
                <a:hlinkClick r:id="rId7"/>
              </a:rPr>
              <a:t>http://</a:t>
            </a:r>
            <a:r>
              <a:rPr lang="en-GB" sz="3200" dirty="0" smtClean="0">
                <a:hlinkClick r:id="rId7"/>
              </a:rPr>
              <a:t>http.developer.nvidia.com/GPUGems3/elementLinks/01fig01.jpg</a:t>
            </a:r>
            <a:endParaRPr lang="en-GB" sz="3200" dirty="0" smtClean="0"/>
          </a:p>
          <a:p>
            <a:r>
              <a:rPr lang="en-GB" sz="3200" dirty="0">
                <a:hlinkClick r:id="rId8"/>
              </a:rPr>
              <a:t>https://</a:t>
            </a:r>
            <a:r>
              <a:rPr lang="en-GB" sz="3200" dirty="0" smtClean="0">
                <a:hlinkClick r:id="rId8"/>
              </a:rPr>
              <a:t>upload.wikimedia.org/wikipedia/commons/2/2f/Heightmap_rendered.png?1464084491149</a:t>
            </a:r>
            <a:endParaRPr lang="en-GB" sz="3200" dirty="0" smtClean="0"/>
          </a:p>
          <a:p>
            <a:r>
              <a:rPr lang="en-GB" sz="3200" dirty="0">
                <a:hlinkClick r:id="rId9"/>
              </a:rPr>
              <a:t>http://www.howardzzh.com/research/terrain</a:t>
            </a:r>
            <a:r>
              <a:rPr lang="en-GB" sz="3200" dirty="0" smtClean="0">
                <a:hlinkClick r:id="rId9"/>
              </a:rPr>
              <a:t>/</a:t>
            </a:r>
            <a:endParaRPr lang="en-GB" sz="3200" dirty="0" smtClean="0"/>
          </a:p>
          <a:p>
            <a:r>
              <a:rPr lang="en-GB" sz="3200" dirty="0">
                <a:hlinkClick r:id="rId10"/>
              </a:rPr>
              <a:t>https://</a:t>
            </a:r>
            <a:r>
              <a:rPr lang="en-GB" sz="3200" dirty="0" smtClean="0">
                <a:hlinkClick r:id="rId10"/>
              </a:rPr>
              <a:t>www.wikiwand.com/en/Diamond-square_algorithm</a:t>
            </a:r>
            <a:endParaRPr lang="en-GB" sz="3200" dirty="0" smtClean="0"/>
          </a:p>
          <a:p>
            <a:r>
              <a:rPr lang="en-GB" sz="3200" dirty="0">
                <a:hlinkClick r:id="rId11"/>
              </a:rPr>
              <a:t>http://</a:t>
            </a:r>
            <a:r>
              <a:rPr lang="en-GB" sz="3200" dirty="0" smtClean="0">
                <a:hlinkClick r:id="rId11"/>
              </a:rPr>
              <a:t>www.tursiops.cc/fm/midpt.gif</a:t>
            </a:r>
            <a:endParaRPr lang="en-GB" sz="3200" dirty="0" smtClean="0"/>
          </a:p>
          <a:p>
            <a:r>
              <a:rPr lang="en-GB" sz="3200" dirty="0">
                <a:hlinkClick r:id="rId12"/>
              </a:rPr>
              <a:t>http://</a:t>
            </a:r>
            <a:r>
              <a:rPr lang="en-GB" sz="3200" dirty="0" smtClean="0">
                <a:hlinkClick r:id="rId12"/>
              </a:rPr>
              <a:t>cnx.org/resources/1fcf8e94b24002397361ac23e9db475213cf25af/figure1.png</a:t>
            </a:r>
            <a:endParaRPr lang="en-GB" sz="3200" dirty="0" smtClean="0"/>
          </a:p>
          <a:p>
            <a:r>
              <a:rPr lang="en-GB" sz="3200" dirty="0">
                <a:hlinkClick r:id="rId13"/>
              </a:rPr>
              <a:t>https://</a:t>
            </a:r>
            <a:r>
              <a:rPr lang="en-GB" sz="3200" dirty="0" smtClean="0">
                <a:hlinkClick r:id="rId13"/>
              </a:rPr>
              <a:t>www.wikiwand.com/de/Wei%C3%9Fes_Rauschen</a:t>
            </a:r>
            <a:endParaRPr lang="en-GB" sz="3200" dirty="0" smtClean="0"/>
          </a:p>
          <a:p>
            <a:r>
              <a:rPr lang="en-GB" sz="3200" dirty="0">
                <a:hlinkClick r:id="rId14"/>
              </a:rPr>
              <a:t>http://</a:t>
            </a:r>
            <a:r>
              <a:rPr lang="en-GB" sz="3200" dirty="0" smtClean="0">
                <a:hlinkClick r:id="rId14"/>
              </a:rPr>
              <a:t>www.shaders.co.uk/enhance_xsi/nodal_index/Noise/Ridged.jpg</a:t>
            </a:r>
            <a:endParaRPr lang="en-GB" sz="3200" dirty="0" smtClean="0"/>
          </a:p>
          <a:p>
            <a:r>
              <a:rPr lang="en-GB" sz="3200" dirty="0">
                <a:hlinkClick r:id="rId15"/>
              </a:rPr>
              <a:t>https://</a:t>
            </a:r>
            <a:r>
              <a:rPr lang="en-GB" sz="3200" dirty="0" smtClean="0">
                <a:hlinkClick r:id="rId15"/>
              </a:rPr>
              <a:t>www-sop.inria.fr/reves/Basilic/2010/LLCDDELPZ10/LLCDDELPZ10STARPNF.pdf</a:t>
            </a:r>
            <a:endParaRPr lang="en-GB" sz="3200" dirty="0" smtClean="0"/>
          </a:p>
          <a:p>
            <a:r>
              <a:rPr lang="en-GB" sz="3200" dirty="0">
                <a:hlinkClick r:id="rId16"/>
              </a:rPr>
              <a:t>http://</a:t>
            </a:r>
            <a:r>
              <a:rPr lang="en-GB" sz="3200" dirty="0" smtClean="0">
                <a:hlinkClick r:id="rId16"/>
              </a:rPr>
              <a:t>gmlscripts.github.io/images/bias1.gif</a:t>
            </a:r>
            <a:endParaRPr lang="en-GB" sz="3200" dirty="0" smtClean="0"/>
          </a:p>
          <a:p>
            <a:endParaRPr lang="en-GB" sz="900" dirty="0" smtClean="0"/>
          </a:p>
          <a:p>
            <a:endParaRPr lang="en-GB" sz="900" dirty="0" smtClean="0"/>
          </a:p>
          <a:p>
            <a:endParaRPr lang="en-GB" sz="900" dirty="0" smtClean="0"/>
          </a:p>
          <a:p>
            <a:endParaRPr lang="en-GB" sz="900" dirty="0" smtClean="0"/>
          </a:p>
          <a:p>
            <a:endParaRPr lang="en-GB" sz="900" dirty="0" smtClean="0"/>
          </a:p>
          <a:p>
            <a:endParaRPr lang="en-GB" sz="1200" dirty="0" smtClean="0"/>
          </a:p>
          <a:p>
            <a:endParaRPr lang="en-GB" sz="1200" dirty="0" smtClean="0"/>
          </a:p>
          <a:p>
            <a:endParaRPr lang="en-GB" sz="1200" dirty="0" smtClean="0"/>
          </a:p>
          <a:p>
            <a:endParaRPr lang="en-GB" sz="1200" dirty="0" smtClean="0"/>
          </a:p>
          <a:p>
            <a:endParaRPr lang="en-GB" sz="1200" dirty="0" smtClean="0"/>
          </a:p>
          <a:p>
            <a:endParaRPr lang="en-GB" sz="1200" dirty="0"/>
          </a:p>
        </p:txBody>
      </p:sp>
      <p:sp>
        <p:nvSpPr>
          <p:cNvPr id="4" name="Textfeld 3"/>
          <p:cNvSpPr txBox="1"/>
          <p:nvPr/>
        </p:nvSpPr>
        <p:spPr>
          <a:xfrm rot="16200000">
            <a:off x="8421403" y="3174354"/>
            <a:ext cx="6638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smtClean="0">
                <a:solidFill>
                  <a:schemeClr val="bg1">
                    <a:lumMod val="75000"/>
                  </a:schemeClr>
                </a:solidFill>
              </a:rPr>
              <a:t>Bildquellen</a:t>
            </a:r>
            <a:endParaRPr lang="en-GB" sz="2400" b="1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7124" y="0"/>
            <a:ext cx="904875" cy="918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919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14147" y="495300"/>
            <a:ext cx="8595360" cy="5686044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de-DE" dirty="0" smtClean="0"/>
              <a:t>Literaturquellen:</a:t>
            </a:r>
          </a:p>
          <a:p>
            <a:r>
              <a:rPr lang="en-GB" sz="1200" dirty="0">
                <a:hlinkClick r:id="rId2"/>
              </a:rPr>
              <a:t>http://</a:t>
            </a:r>
            <a:r>
              <a:rPr lang="en-GB" sz="1200" dirty="0" smtClean="0">
                <a:hlinkClick r:id="rId2"/>
              </a:rPr>
              <a:t>minecraft.gamepedia.com/The_Overworld</a:t>
            </a:r>
            <a:endParaRPr lang="en-GB" sz="1200" dirty="0" smtClean="0"/>
          </a:p>
          <a:p>
            <a:r>
              <a:rPr lang="en-GB" sz="1200" dirty="0">
                <a:hlinkClick r:id="rId3"/>
              </a:rPr>
              <a:t>http://</a:t>
            </a:r>
            <a:r>
              <a:rPr lang="en-GB" sz="1200" dirty="0" smtClean="0">
                <a:hlinkClick r:id="rId3"/>
              </a:rPr>
              <a:t>de.borderlands.wikia.com/wiki/Waffen</a:t>
            </a:r>
            <a:endParaRPr lang="en-GB" sz="1200" dirty="0" smtClean="0"/>
          </a:p>
          <a:p>
            <a:r>
              <a:rPr lang="en-GB" sz="1200" dirty="0">
                <a:hlinkClick r:id="rId4"/>
              </a:rPr>
              <a:t>https://</a:t>
            </a:r>
            <a:r>
              <a:rPr lang="en-GB" sz="1200" dirty="0" smtClean="0">
                <a:hlinkClick r:id="rId4"/>
              </a:rPr>
              <a:t>www.wikiwand.com/de/Skalarfeld</a:t>
            </a:r>
            <a:endParaRPr lang="en-GB" sz="1200" dirty="0" smtClean="0"/>
          </a:p>
          <a:p>
            <a:r>
              <a:rPr lang="en-GB" sz="1200" dirty="0">
                <a:hlinkClick r:id="rId5"/>
              </a:rPr>
              <a:t>https://</a:t>
            </a:r>
            <a:r>
              <a:rPr lang="en-GB" sz="1200" dirty="0" smtClean="0">
                <a:hlinkClick r:id="rId5"/>
              </a:rPr>
              <a:t>www.wikiwand.com/en/Voxel</a:t>
            </a:r>
            <a:endParaRPr lang="en-GB" sz="1200" dirty="0" smtClean="0"/>
          </a:p>
          <a:p>
            <a:r>
              <a:rPr lang="en-GB" sz="1200" dirty="0">
                <a:hlinkClick r:id="rId6"/>
              </a:rPr>
              <a:t>http://vterrain.org</a:t>
            </a:r>
            <a:r>
              <a:rPr lang="en-GB" sz="1200" dirty="0" smtClean="0">
                <a:hlinkClick r:id="rId6"/>
              </a:rPr>
              <a:t>/</a:t>
            </a:r>
            <a:endParaRPr lang="en-GB" sz="1200" dirty="0" smtClean="0"/>
          </a:p>
          <a:p>
            <a:r>
              <a:rPr lang="en-GB" sz="1200" dirty="0">
                <a:hlinkClick r:id="rId7"/>
              </a:rPr>
              <a:t>http://www.howardzzh.com/research/terrain</a:t>
            </a:r>
            <a:r>
              <a:rPr lang="en-GB" sz="1200" dirty="0" smtClean="0">
                <a:hlinkClick r:id="rId7"/>
              </a:rPr>
              <a:t>/</a:t>
            </a:r>
            <a:endParaRPr lang="en-GB" sz="1200" dirty="0" smtClean="0"/>
          </a:p>
          <a:p>
            <a:r>
              <a:rPr lang="en-GB" sz="1200" dirty="0">
                <a:hlinkClick r:id="rId8"/>
              </a:rPr>
              <a:t>https://</a:t>
            </a:r>
            <a:r>
              <a:rPr lang="en-GB" sz="1200" dirty="0" smtClean="0">
                <a:hlinkClick r:id="rId8"/>
              </a:rPr>
              <a:t>www.wikiwand.com/de/Schnelle_Fourier-Transformation</a:t>
            </a:r>
            <a:endParaRPr lang="en-GB" sz="1200" dirty="0"/>
          </a:p>
          <a:p>
            <a:r>
              <a:rPr lang="en-GB" sz="1200" dirty="0">
                <a:hlinkClick r:id="rId9"/>
              </a:rPr>
              <a:t>https://</a:t>
            </a:r>
            <a:r>
              <a:rPr lang="en-GB" sz="1200" dirty="0" smtClean="0">
                <a:hlinkClick r:id="rId9"/>
              </a:rPr>
              <a:t>www.wikiwand.com/en/Spectral_density</a:t>
            </a:r>
            <a:endParaRPr lang="en-GB" sz="1200" dirty="0" smtClean="0"/>
          </a:p>
          <a:p>
            <a:r>
              <a:rPr lang="en-GB" sz="1200" dirty="0">
                <a:hlinkClick r:id="rId10"/>
              </a:rPr>
              <a:t>https://</a:t>
            </a:r>
            <a:r>
              <a:rPr lang="en-GB" sz="1200" dirty="0" smtClean="0">
                <a:hlinkClick r:id="rId10"/>
              </a:rPr>
              <a:t>www.wikiwand.com/en/White_noise</a:t>
            </a:r>
            <a:endParaRPr lang="en-GB" sz="1200" dirty="0" smtClean="0"/>
          </a:p>
          <a:p>
            <a:r>
              <a:rPr lang="en-GB" sz="1200" dirty="0">
                <a:hlinkClick r:id="rId11"/>
              </a:rPr>
              <a:t>http://www.keithlantz.net/2011/11/using-fourier-synthesis-to-generate-a-fractional-brownian-motion-surface</a:t>
            </a:r>
            <a:r>
              <a:rPr lang="en-GB" sz="1200" dirty="0" smtClean="0">
                <a:hlinkClick r:id="rId11"/>
              </a:rPr>
              <a:t>/</a:t>
            </a:r>
            <a:endParaRPr lang="en-GB" sz="1200" dirty="0" smtClean="0"/>
          </a:p>
          <a:p>
            <a:r>
              <a:rPr lang="en-GB" sz="1200" dirty="0">
                <a:hlinkClick r:id="rId12"/>
              </a:rPr>
              <a:t>https://</a:t>
            </a:r>
            <a:r>
              <a:rPr lang="en-GB" sz="1200" dirty="0" smtClean="0">
                <a:hlinkClick r:id="rId12"/>
              </a:rPr>
              <a:t>www-sop.inria.fr/reves/Basilic/2010/LLCDDELPZ10/LLCDDELPZ10STARPNF.pdf</a:t>
            </a:r>
            <a:endParaRPr lang="en-GB" sz="1200" dirty="0" smtClean="0"/>
          </a:p>
          <a:p>
            <a:r>
              <a:rPr lang="en-GB" sz="1200" dirty="0"/>
              <a:t>H. Hauser, E. </a:t>
            </a:r>
            <a:r>
              <a:rPr lang="en-GB" sz="1200" dirty="0" err="1" smtClean="0"/>
              <a:t>Reinhard</a:t>
            </a:r>
            <a:r>
              <a:rPr lang="en-GB" sz="1200" dirty="0"/>
              <a:t>: State of the Art in Procedural Noise </a:t>
            </a:r>
            <a:r>
              <a:rPr lang="en-GB" sz="1200" dirty="0" smtClean="0"/>
              <a:t>Functions</a:t>
            </a:r>
          </a:p>
          <a:p>
            <a:r>
              <a:rPr lang="de-AT" sz="1200" dirty="0"/>
              <a:t>Jens Schneider, Tobias </a:t>
            </a:r>
            <a:r>
              <a:rPr lang="de-AT" sz="1200" dirty="0" err="1"/>
              <a:t>Boldte</a:t>
            </a:r>
            <a:r>
              <a:rPr lang="de-AT" sz="1200" dirty="0"/>
              <a:t>, </a:t>
            </a:r>
            <a:r>
              <a:rPr lang="de-AT" sz="1200" dirty="0" err="1"/>
              <a:t>Rudiger</a:t>
            </a:r>
            <a:r>
              <a:rPr lang="de-AT" sz="1200" dirty="0"/>
              <a:t> </a:t>
            </a:r>
            <a:r>
              <a:rPr lang="de-AT" sz="1200" dirty="0" smtClean="0"/>
              <a:t>Westermann:</a:t>
            </a:r>
            <a:r>
              <a:rPr lang="en-GB" sz="1200" dirty="0"/>
              <a:t> Real-Time Editing, Synthesis, and Rendering of Infinite Landscapes on </a:t>
            </a:r>
            <a:r>
              <a:rPr lang="en-GB" sz="1200" dirty="0" smtClean="0"/>
              <a:t>GPUs</a:t>
            </a:r>
          </a:p>
          <a:p>
            <a:r>
              <a:rPr lang="en-GB" sz="1200" dirty="0"/>
              <a:t>A.J. Crilly, R.A. </a:t>
            </a:r>
            <a:r>
              <a:rPr lang="en-GB" sz="1200" dirty="0" err="1"/>
              <a:t>Earnshaw</a:t>
            </a:r>
            <a:r>
              <a:rPr lang="en-GB" sz="1200" dirty="0"/>
              <a:t> </a:t>
            </a:r>
            <a:r>
              <a:rPr lang="en-GB" sz="1200" dirty="0" err="1" smtClean="0"/>
              <a:t>H.Jones</a:t>
            </a:r>
            <a:r>
              <a:rPr lang="en-GB" sz="1200" dirty="0"/>
              <a:t>: </a:t>
            </a:r>
            <a:r>
              <a:rPr lang="en-GB" sz="1200" dirty="0" smtClean="0"/>
              <a:t>Fractals </a:t>
            </a:r>
            <a:r>
              <a:rPr lang="en-GB" sz="1200" dirty="0"/>
              <a:t>and </a:t>
            </a:r>
            <a:r>
              <a:rPr lang="en-GB" sz="1200" dirty="0" smtClean="0"/>
              <a:t>Chaos</a:t>
            </a:r>
          </a:p>
          <a:p>
            <a:r>
              <a:rPr lang="de-DE" sz="1200" dirty="0" smtClean="0"/>
              <a:t>Texturing &amp; </a:t>
            </a:r>
            <a:r>
              <a:rPr lang="de-DE" sz="1200" dirty="0" err="1" smtClean="0"/>
              <a:t>modeling</a:t>
            </a:r>
            <a:r>
              <a:rPr lang="de-DE" sz="1200" dirty="0" smtClean="0"/>
              <a:t>: A </a:t>
            </a:r>
            <a:r>
              <a:rPr lang="de-DE" sz="1200" dirty="0" err="1" smtClean="0"/>
              <a:t>procedural</a:t>
            </a:r>
            <a:r>
              <a:rPr lang="de-DE" sz="1200" dirty="0" smtClean="0"/>
              <a:t> </a:t>
            </a:r>
            <a:r>
              <a:rPr lang="de-DE" sz="1200" dirty="0" err="1" smtClean="0"/>
              <a:t>approach</a:t>
            </a:r>
            <a:endParaRPr lang="de-DE" sz="1200" dirty="0" smtClean="0"/>
          </a:p>
          <a:p>
            <a:r>
              <a:rPr lang="en-GB" sz="1200" dirty="0"/>
              <a:t>PERLIN K: An image </a:t>
            </a:r>
            <a:r>
              <a:rPr lang="en-GB" sz="1200" dirty="0" smtClean="0"/>
              <a:t>synthesizer </a:t>
            </a:r>
            <a:r>
              <a:rPr lang="en-GB" sz="1200" dirty="0"/>
              <a:t>- In Computer Graphics In Computer Graphics (Proceedings of ACM SIGGRAPH 85)</a:t>
            </a:r>
            <a:endParaRPr lang="en-GB" sz="1200" dirty="0" smtClean="0"/>
          </a:p>
          <a:p>
            <a:endParaRPr lang="en-GB" sz="1200" dirty="0" smtClean="0"/>
          </a:p>
          <a:p>
            <a:endParaRPr lang="en-GB" sz="1200" dirty="0" smtClean="0"/>
          </a:p>
          <a:p>
            <a:endParaRPr lang="en-GB" sz="1200" dirty="0" smtClean="0"/>
          </a:p>
          <a:p>
            <a:endParaRPr lang="en-GB" sz="1200" dirty="0" smtClean="0"/>
          </a:p>
          <a:p>
            <a:endParaRPr lang="en-GB" sz="1200" dirty="0"/>
          </a:p>
        </p:txBody>
      </p:sp>
      <p:sp>
        <p:nvSpPr>
          <p:cNvPr id="4" name="Textfeld 3"/>
          <p:cNvSpPr txBox="1"/>
          <p:nvPr/>
        </p:nvSpPr>
        <p:spPr>
          <a:xfrm rot="16200000">
            <a:off x="8421403" y="3174354"/>
            <a:ext cx="6638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smtClean="0">
                <a:solidFill>
                  <a:schemeClr val="bg1">
                    <a:lumMod val="75000"/>
                  </a:schemeClr>
                </a:solidFill>
              </a:rPr>
              <a:t>Literaturquellen</a:t>
            </a:r>
            <a:endParaRPr lang="en-GB" sz="2400" b="1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7124" y="0"/>
            <a:ext cx="904875" cy="918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96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ctrTitle"/>
          </p:nvPr>
        </p:nvSpPr>
        <p:spPr>
          <a:xfrm>
            <a:off x="1619250" y="1928811"/>
            <a:ext cx="9144000" cy="1019176"/>
          </a:xfrm>
        </p:spPr>
        <p:txBody>
          <a:bodyPr>
            <a:normAutofit fontScale="90000"/>
          </a:bodyPr>
          <a:lstStyle/>
          <a:p>
            <a: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  <a:t>Prozedurale</a:t>
            </a:r>
            <a:endParaRPr lang="en-GB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6" name="Titel 6"/>
          <p:cNvSpPr txBox="1">
            <a:spLocks/>
          </p:cNvSpPr>
          <p:nvPr/>
        </p:nvSpPr>
        <p:spPr>
          <a:xfrm>
            <a:off x="1619250" y="2438399"/>
            <a:ext cx="9144000" cy="143351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200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72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  <a:t/>
            </a:r>
            <a:b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  <a:t>Landschaftsgenerierung</a:t>
            </a:r>
            <a:endParaRPr lang="en-GB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120"/>
            <a:ext cx="452438" cy="459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074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C00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C00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el 1"/>
              <p:cNvSpPr>
                <a:spLocks noGrp="1"/>
              </p:cNvSpPr>
              <p:nvPr>
                <p:ph type="title"/>
              </p:nvPr>
            </p:nvSpPr>
            <p:spPr>
              <a:xfrm>
                <a:off x="1909762" y="2084807"/>
                <a:ext cx="6893943" cy="2593136"/>
              </a:xfrm>
            </p:spPr>
            <p:txBody>
              <a:bodyPr>
                <a:normAutofit/>
              </a:bodyPr>
              <a:lstStyle/>
              <a:p>
                <a:pPr algn="ctr"/>
                <a:r>
                  <a:rPr lang="de-DE" dirty="0" smtClean="0"/>
                  <a:t>Prozedurale </a:t>
                </a:r>
                <a:br>
                  <a:rPr lang="de-DE" dirty="0" smtClean="0"/>
                </a:br>
                <a:r>
                  <a:rPr lang="de-DE" dirty="0" smtClean="0"/>
                  <a:t>Landschaftsgenerierung</a:t>
                </a:r>
                <a:br>
                  <a:rPr lang="de-DE" dirty="0" smtClean="0"/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b="0" i="1" dirty="0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⊂</m:t>
                      </m:r>
                    </m:oMath>
                  </m:oMathPara>
                </a14:m>
                <a:r>
                  <a:rPr lang="de-DE" dirty="0" smtClean="0"/>
                  <a:t/>
                </a:r>
                <a:br>
                  <a:rPr lang="de-DE" dirty="0" smtClean="0"/>
                </a:br>
                <a:r>
                  <a:rPr lang="de-DE" dirty="0" smtClean="0"/>
                  <a:t>Prozeduraler Content</a:t>
                </a:r>
                <a:endParaRPr lang="en-GB" dirty="0"/>
              </a:p>
            </p:txBody>
          </p:sp>
        </mc:Choice>
        <mc:Fallback xmlns="">
          <p:sp>
            <p:nvSpPr>
              <p:cNvPr id="2" name="Titel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909762" y="2084807"/>
                <a:ext cx="6893943" cy="2593136"/>
              </a:xfrm>
              <a:blipFill>
                <a:blip r:embed="rId3"/>
                <a:stretch>
                  <a:fillRect t="-4000" r="-1680" b="-1129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Grafik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850" y="293687"/>
            <a:ext cx="3006029" cy="1687513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19924" y="293687"/>
            <a:ext cx="3752849" cy="1844821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3850" y="4702993"/>
            <a:ext cx="2143125" cy="1713830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19925" y="4702993"/>
            <a:ext cx="3752849" cy="1870943"/>
          </a:xfrm>
          <a:prstGeom prst="rect">
            <a:avLst/>
          </a:prstGeom>
        </p:spPr>
      </p:pic>
      <p:sp>
        <p:nvSpPr>
          <p:cNvPr id="9" name="Textfeld 8"/>
          <p:cNvSpPr txBox="1"/>
          <p:nvPr/>
        </p:nvSpPr>
        <p:spPr>
          <a:xfrm rot="16200000">
            <a:off x="8421403" y="3174354"/>
            <a:ext cx="6638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smtClean="0">
                <a:solidFill>
                  <a:schemeClr val="bg1">
                    <a:lumMod val="75000"/>
                  </a:schemeClr>
                </a:solidFill>
              </a:rPr>
              <a:t>Exkurs: prozeduraler Content in Spielen</a:t>
            </a:r>
            <a:endParaRPr lang="en-GB" sz="2400" b="1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10" name="Grafik 9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7124" y="0"/>
            <a:ext cx="904875" cy="918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907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907210" y="695564"/>
            <a:ext cx="10686691" cy="4351338"/>
          </a:xfrm>
        </p:spPr>
        <p:txBody>
          <a:bodyPr>
            <a:normAutofit/>
          </a:bodyPr>
          <a:lstStyle/>
          <a:p>
            <a:r>
              <a:rPr lang="de-DE" sz="4400" dirty="0" smtClean="0"/>
              <a:t>Geringer Speicherbedarf</a:t>
            </a:r>
          </a:p>
          <a:p>
            <a:r>
              <a:rPr lang="de-DE" sz="4400" dirty="0" smtClean="0"/>
              <a:t>Gefühl des Entdeckens</a:t>
            </a:r>
          </a:p>
          <a:p>
            <a:r>
              <a:rPr lang="de-DE" sz="4400" dirty="0" smtClean="0"/>
              <a:t>Wiederspielbarkeit</a:t>
            </a:r>
          </a:p>
          <a:p>
            <a:r>
              <a:rPr lang="de-DE" sz="4400" dirty="0" smtClean="0"/>
              <a:t>Personalkosten</a:t>
            </a:r>
          </a:p>
          <a:p>
            <a:r>
              <a:rPr lang="de-DE" sz="4400" dirty="0" smtClean="0"/>
              <a:t>Entwicklungszeit</a:t>
            </a:r>
            <a:endParaRPr lang="en-GB" sz="4400" dirty="0"/>
          </a:p>
        </p:txBody>
      </p:sp>
      <p:sp>
        <p:nvSpPr>
          <p:cNvPr id="4" name="Textfeld 3"/>
          <p:cNvSpPr txBox="1"/>
          <p:nvPr/>
        </p:nvSpPr>
        <p:spPr>
          <a:xfrm rot="16200000">
            <a:off x="8421403" y="3174354"/>
            <a:ext cx="6638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smtClean="0">
                <a:solidFill>
                  <a:schemeClr val="bg1">
                    <a:lumMod val="75000"/>
                  </a:schemeClr>
                </a:solidFill>
              </a:rPr>
              <a:t>Exkurs: prozeduraler Content in Spielen</a:t>
            </a:r>
            <a:endParaRPr lang="en-GB" sz="2400" b="1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7124" y="0"/>
            <a:ext cx="904875" cy="918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571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C00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C00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6" presetClass="emph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C00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C00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ctrTitle"/>
          </p:nvPr>
        </p:nvSpPr>
        <p:spPr>
          <a:xfrm>
            <a:off x="1619250" y="1928811"/>
            <a:ext cx="9144000" cy="1019176"/>
          </a:xfrm>
        </p:spPr>
        <p:txBody>
          <a:bodyPr>
            <a:normAutofit fontScale="90000"/>
          </a:bodyPr>
          <a:lstStyle/>
          <a:p>
            <a: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  <a:t>Prozedurale</a:t>
            </a:r>
            <a:endParaRPr lang="en-GB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6" name="Titel 6"/>
          <p:cNvSpPr txBox="1">
            <a:spLocks/>
          </p:cNvSpPr>
          <p:nvPr/>
        </p:nvSpPr>
        <p:spPr>
          <a:xfrm>
            <a:off x="1619250" y="2438399"/>
            <a:ext cx="9144000" cy="143351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200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72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  <a:t/>
            </a:r>
            <a:b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  <a:t>Landschaftsgenerierung</a:t>
            </a:r>
            <a:endParaRPr lang="en-GB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120"/>
            <a:ext cx="452438" cy="459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716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1108" y="767644"/>
            <a:ext cx="8109642" cy="4959337"/>
          </a:xfrm>
          <a:prstGeom prst="rect">
            <a:avLst/>
          </a:prstGeom>
        </p:spPr>
      </p:pic>
      <p:cxnSp>
        <p:nvCxnSpPr>
          <p:cNvPr id="8" name="Gerade Verbindung mit Pfeil 7"/>
          <p:cNvCxnSpPr/>
          <p:nvPr/>
        </p:nvCxnSpPr>
        <p:spPr>
          <a:xfrm>
            <a:off x="671334" y="2837901"/>
            <a:ext cx="1511149" cy="23310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" name="Gerade Verbindung mit Pfeil 11"/>
          <p:cNvCxnSpPr>
            <a:stCxn id="14" idx="1"/>
          </p:cNvCxnSpPr>
          <p:nvPr/>
        </p:nvCxnSpPr>
        <p:spPr>
          <a:xfrm flipH="1" flipV="1">
            <a:off x="8572500" y="1155806"/>
            <a:ext cx="956551" cy="20005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4" name="Textfeld 13"/>
          <p:cNvSpPr txBox="1"/>
          <p:nvPr/>
        </p:nvSpPr>
        <p:spPr>
          <a:xfrm>
            <a:off x="9529051" y="1155806"/>
            <a:ext cx="9671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smtClean="0">
                <a:solidFill>
                  <a:srgbClr val="C00000"/>
                </a:solidFill>
              </a:rPr>
              <a:t>Wolken</a:t>
            </a:r>
            <a:endParaRPr lang="en-GB" sz="2000" dirty="0">
              <a:solidFill>
                <a:srgbClr val="C00000"/>
              </a:solidFill>
            </a:endParaRPr>
          </a:p>
        </p:txBody>
      </p:sp>
      <p:sp>
        <p:nvSpPr>
          <p:cNvPr id="15" name="Textfeld 14"/>
          <p:cNvSpPr txBox="1"/>
          <p:nvPr/>
        </p:nvSpPr>
        <p:spPr>
          <a:xfrm>
            <a:off x="0" y="2437791"/>
            <a:ext cx="9467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smtClean="0">
                <a:solidFill>
                  <a:srgbClr val="C00000"/>
                </a:solidFill>
              </a:rPr>
              <a:t>Wasser</a:t>
            </a:r>
            <a:endParaRPr lang="en-GB" sz="2000" dirty="0">
              <a:solidFill>
                <a:srgbClr val="C00000"/>
              </a:solidFill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9210750" y="4485728"/>
            <a:ext cx="221309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 smtClean="0">
                <a:solidFill>
                  <a:srgbClr val="C00000"/>
                </a:solidFill>
              </a:rPr>
              <a:t>Rendering:</a:t>
            </a:r>
          </a:p>
          <a:p>
            <a:r>
              <a:rPr lang="de-DE" sz="2000" dirty="0" smtClean="0">
                <a:solidFill>
                  <a:srgbClr val="C00000"/>
                </a:solidFill>
              </a:rPr>
              <a:t>Licht</a:t>
            </a:r>
          </a:p>
          <a:p>
            <a:r>
              <a:rPr lang="de-DE" sz="2000" dirty="0" smtClean="0">
                <a:solidFill>
                  <a:srgbClr val="C00000"/>
                </a:solidFill>
              </a:rPr>
              <a:t>Atmosphäre</a:t>
            </a:r>
          </a:p>
          <a:p>
            <a:r>
              <a:rPr lang="de-DE" sz="2000" dirty="0" smtClean="0">
                <a:solidFill>
                  <a:srgbClr val="C00000"/>
                </a:solidFill>
              </a:rPr>
              <a:t>LOD</a:t>
            </a:r>
          </a:p>
          <a:p>
            <a:r>
              <a:rPr lang="de-DE" sz="2000" dirty="0" smtClean="0">
                <a:solidFill>
                  <a:srgbClr val="C00000"/>
                </a:solidFill>
              </a:rPr>
              <a:t>Wetter</a:t>
            </a:r>
            <a:endParaRPr lang="en-GB" sz="2000" dirty="0">
              <a:solidFill>
                <a:srgbClr val="C00000"/>
              </a:solidFill>
            </a:endParaRPr>
          </a:p>
        </p:txBody>
      </p:sp>
      <p:cxnSp>
        <p:nvCxnSpPr>
          <p:cNvPr id="17" name="Gerade Verbindung mit Pfeil 16"/>
          <p:cNvCxnSpPr/>
          <p:nvPr/>
        </p:nvCxnSpPr>
        <p:spPr>
          <a:xfrm flipH="1" flipV="1">
            <a:off x="8488112" y="3071004"/>
            <a:ext cx="874905" cy="2808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9" name="Gerade Verbindung mit Pfeil 18"/>
          <p:cNvCxnSpPr/>
          <p:nvPr/>
        </p:nvCxnSpPr>
        <p:spPr>
          <a:xfrm flipH="1" flipV="1">
            <a:off x="2255971" y="5501549"/>
            <a:ext cx="642504" cy="94925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Textfeld 20"/>
          <p:cNvSpPr txBox="1"/>
          <p:nvPr/>
        </p:nvSpPr>
        <p:spPr>
          <a:xfrm>
            <a:off x="2902453" y="6420439"/>
            <a:ext cx="15004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smtClean="0">
                <a:solidFill>
                  <a:srgbClr val="C00000"/>
                </a:solidFill>
              </a:rPr>
              <a:t>Texturierung</a:t>
            </a:r>
            <a:endParaRPr lang="en-GB" sz="2000" dirty="0">
              <a:solidFill>
                <a:srgbClr val="C00000"/>
              </a:solidFill>
            </a:endParaRPr>
          </a:p>
        </p:txBody>
      </p:sp>
      <p:sp>
        <p:nvSpPr>
          <p:cNvPr id="25" name="Textfeld 24"/>
          <p:cNvSpPr txBox="1"/>
          <p:nvPr/>
        </p:nvSpPr>
        <p:spPr>
          <a:xfrm>
            <a:off x="6668831" y="6457890"/>
            <a:ext cx="18192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smtClean="0">
                <a:solidFill>
                  <a:srgbClr val="C00000"/>
                </a:solidFill>
              </a:rPr>
              <a:t>Bäume / Gräser</a:t>
            </a:r>
            <a:endParaRPr lang="en-GB" sz="2000" dirty="0">
              <a:solidFill>
                <a:srgbClr val="C00000"/>
              </a:solidFill>
            </a:endParaRPr>
          </a:p>
        </p:txBody>
      </p:sp>
      <p:cxnSp>
        <p:nvCxnSpPr>
          <p:cNvPr id="26" name="Gerade Verbindung mit Pfeil 25"/>
          <p:cNvCxnSpPr/>
          <p:nvPr/>
        </p:nvCxnSpPr>
        <p:spPr>
          <a:xfrm flipH="1" flipV="1">
            <a:off x="4947911" y="4391025"/>
            <a:ext cx="1736491" cy="224465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9" name="Textfeld 28"/>
          <p:cNvSpPr txBox="1"/>
          <p:nvPr/>
        </p:nvSpPr>
        <p:spPr>
          <a:xfrm>
            <a:off x="2656936" y="-34985"/>
            <a:ext cx="17894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smtClean="0">
                <a:solidFill>
                  <a:srgbClr val="C00000"/>
                </a:solidFill>
              </a:rPr>
              <a:t>Höhlensysteme</a:t>
            </a:r>
            <a:endParaRPr lang="en-GB" sz="2000" dirty="0">
              <a:solidFill>
                <a:srgbClr val="C00000"/>
              </a:solidFill>
            </a:endParaRPr>
          </a:p>
        </p:txBody>
      </p:sp>
      <p:cxnSp>
        <p:nvCxnSpPr>
          <p:cNvPr id="30" name="Gerade Verbindung mit Pfeil 29"/>
          <p:cNvCxnSpPr/>
          <p:nvPr/>
        </p:nvCxnSpPr>
        <p:spPr>
          <a:xfrm>
            <a:off x="2794958" y="299580"/>
            <a:ext cx="448575" cy="81322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Textfeld 17"/>
          <p:cNvSpPr txBox="1"/>
          <p:nvPr/>
        </p:nvSpPr>
        <p:spPr>
          <a:xfrm rot="16200000">
            <a:off x="8421403" y="3174354"/>
            <a:ext cx="6638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smtClean="0">
                <a:solidFill>
                  <a:schemeClr val="bg1">
                    <a:lumMod val="75000"/>
                  </a:schemeClr>
                </a:solidFill>
              </a:rPr>
              <a:t>Übersicht: Landschaftsgenerierung</a:t>
            </a:r>
            <a:endParaRPr lang="en-GB" sz="24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0" name="Textfeld 19"/>
          <p:cNvSpPr txBox="1"/>
          <p:nvPr/>
        </p:nvSpPr>
        <p:spPr>
          <a:xfrm>
            <a:off x="9363150" y="3278014"/>
            <a:ext cx="22130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 smtClean="0">
                <a:solidFill>
                  <a:srgbClr val="C00000"/>
                </a:solidFill>
              </a:rPr>
              <a:t>Landschaftsform</a:t>
            </a:r>
            <a:endParaRPr lang="en-GB" sz="2000" dirty="0">
              <a:solidFill>
                <a:srgbClr val="C00000"/>
              </a:solidFill>
            </a:endParaRPr>
          </a:p>
        </p:txBody>
      </p:sp>
      <p:pic>
        <p:nvPicPr>
          <p:cNvPr id="22" name="Grafik 2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7124" y="0"/>
            <a:ext cx="904875" cy="918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160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1"/>
      <p:bldP spid="21" grpId="0"/>
      <p:bldP spid="25" grpId="0"/>
      <p:bldP spid="29" grpId="0"/>
      <p:bldP spid="2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 rot="16200000">
            <a:off x="8421403" y="3174354"/>
            <a:ext cx="6638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smtClean="0">
                <a:solidFill>
                  <a:schemeClr val="bg1">
                    <a:lumMod val="75000"/>
                  </a:schemeClr>
                </a:solidFill>
              </a:rPr>
              <a:t>Landschafts-Datenstrukturen</a:t>
            </a:r>
            <a:endParaRPr lang="en-GB" sz="24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3448050" y="342900"/>
            <a:ext cx="373211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800" dirty="0" err="1" smtClean="0"/>
              <a:t>Skalarfelder</a:t>
            </a:r>
            <a:endParaRPr lang="en-GB" sz="4800" dirty="0"/>
          </a:p>
        </p:txBody>
      </p:sp>
      <p:sp>
        <p:nvSpPr>
          <p:cNvPr id="11" name="Rechteck 10"/>
          <p:cNvSpPr/>
          <p:nvPr/>
        </p:nvSpPr>
        <p:spPr>
          <a:xfrm>
            <a:off x="476250" y="1495426"/>
            <a:ext cx="4924425" cy="522922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hteck 11"/>
          <p:cNvSpPr/>
          <p:nvPr/>
        </p:nvSpPr>
        <p:spPr>
          <a:xfrm>
            <a:off x="5772149" y="1495426"/>
            <a:ext cx="4905375" cy="522922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feld 12"/>
          <p:cNvSpPr txBox="1"/>
          <p:nvPr/>
        </p:nvSpPr>
        <p:spPr>
          <a:xfrm>
            <a:off x="4617230" y="1600200"/>
            <a:ext cx="5100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/>
              <a:t>3D</a:t>
            </a:r>
            <a:endParaRPr lang="en-GB" b="1" dirty="0"/>
          </a:p>
        </p:txBody>
      </p:sp>
      <p:sp>
        <p:nvSpPr>
          <p:cNvPr id="14" name="Textfeld 13"/>
          <p:cNvSpPr txBox="1"/>
          <p:nvPr/>
        </p:nvSpPr>
        <p:spPr>
          <a:xfrm>
            <a:off x="5785947" y="1600200"/>
            <a:ext cx="6243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smtClean="0"/>
              <a:t>2D</a:t>
            </a:r>
            <a:endParaRPr lang="en-GB" b="1" dirty="0"/>
          </a:p>
        </p:txBody>
      </p:sp>
      <p:sp>
        <p:nvSpPr>
          <p:cNvPr id="16" name="Textfeld 15"/>
          <p:cNvSpPr txBox="1"/>
          <p:nvPr/>
        </p:nvSpPr>
        <p:spPr>
          <a:xfrm>
            <a:off x="7538546" y="1600200"/>
            <a:ext cx="1405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u="sng" dirty="0" err="1" smtClean="0"/>
              <a:t>Heightmap</a:t>
            </a:r>
            <a:endParaRPr lang="en-GB" u="sng" dirty="0"/>
          </a:p>
        </p:txBody>
      </p:sp>
      <p:sp>
        <p:nvSpPr>
          <p:cNvPr id="17" name="Textfeld 16"/>
          <p:cNvSpPr txBox="1"/>
          <p:nvPr/>
        </p:nvSpPr>
        <p:spPr>
          <a:xfrm>
            <a:off x="2511931" y="1600200"/>
            <a:ext cx="7908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u="sng" dirty="0" err="1" smtClean="0"/>
              <a:t>Voxel</a:t>
            </a:r>
            <a:endParaRPr lang="en-GB" u="sng" dirty="0"/>
          </a:p>
        </p:txBody>
      </p:sp>
      <p:pic>
        <p:nvPicPr>
          <p:cNvPr id="19" name="Grafik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2750" y="2205038"/>
            <a:ext cx="2174556" cy="1857296"/>
          </a:xfrm>
          <a:prstGeom prst="rect">
            <a:avLst/>
          </a:prstGeom>
        </p:spPr>
      </p:pic>
      <p:pic>
        <p:nvPicPr>
          <p:cNvPr id="20" name="Grafik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79251" y="2072874"/>
            <a:ext cx="2003438" cy="1988027"/>
          </a:xfrm>
          <a:prstGeom prst="rect">
            <a:avLst/>
          </a:prstGeom>
        </p:spPr>
      </p:pic>
      <p:sp>
        <p:nvSpPr>
          <p:cNvPr id="21" name="Textfeld 20"/>
          <p:cNvSpPr txBox="1"/>
          <p:nvPr/>
        </p:nvSpPr>
        <p:spPr>
          <a:xfrm>
            <a:off x="616456" y="4113174"/>
            <a:ext cx="449865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Verbraucht mehr Speicher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Ermöglicht Höhlen/Überhänge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Ermöglicht verschiedene Dichten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Einfach zu bearbeitendes Gelände</a:t>
            </a:r>
            <a:br>
              <a:rPr lang="de-DE" dirty="0" smtClean="0"/>
            </a:br>
            <a:r>
              <a:rPr lang="de-DE" dirty="0" smtClean="0"/>
              <a:t>(zerstörbares Gelände Computerspiele)</a:t>
            </a:r>
            <a:endParaRPr lang="en-GB" dirty="0"/>
          </a:p>
        </p:txBody>
      </p:sp>
      <p:sp>
        <p:nvSpPr>
          <p:cNvPr id="22" name="Textfeld 21"/>
          <p:cNvSpPr txBox="1"/>
          <p:nvPr/>
        </p:nvSpPr>
        <p:spPr>
          <a:xfrm>
            <a:off x="5947621" y="4113174"/>
            <a:ext cx="449865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Eingeschränkte Möglichkeiten </a:t>
            </a:r>
          </a:p>
          <a:p>
            <a:r>
              <a:rPr lang="de-DE" dirty="0" smtClean="0"/>
              <a:t>     (siehe </a:t>
            </a:r>
            <a:r>
              <a:rPr lang="de-DE" dirty="0" err="1" smtClean="0"/>
              <a:t>Voxel</a:t>
            </a:r>
            <a:r>
              <a:rPr lang="de-DE" dirty="0" smtClean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Schnell zu berechnen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Schnelles Rendern da einfache Erzeugung von Polygonen </a:t>
            </a:r>
            <a:br>
              <a:rPr lang="de-DE" dirty="0" smtClean="0"/>
            </a:br>
            <a:r>
              <a:rPr lang="de-DE" dirty="0" smtClean="0"/>
              <a:t>(Hardwarebeschleunigung)</a:t>
            </a:r>
            <a:endParaRPr lang="en-GB" dirty="0"/>
          </a:p>
        </p:txBody>
      </p:sp>
      <p:pic>
        <p:nvPicPr>
          <p:cNvPr id="23" name="Grafik 2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8330" y="2351674"/>
            <a:ext cx="2092340" cy="1564024"/>
          </a:xfrm>
          <a:prstGeom prst="rect">
            <a:avLst/>
          </a:prstGeom>
        </p:spPr>
      </p:pic>
      <p:pic>
        <p:nvPicPr>
          <p:cNvPr id="24" name="Grafik 2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62115" y="2241253"/>
            <a:ext cx="2436094" cy="1651268"/>
          </a:xfrm>
          <a:prstGeom prst="rect">
            <a:avLst/>
          </a:prstGeom>
        </p:spPr>
      </p:pic>
      <p:pic>
        <p:nvPicPr>
          <p:cNvPr id="18" name="Grafik 17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7124" y="0"/>
            <a:ext cx="904875" cy="918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832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476251" y="178576"/>
            <a:ext cx="90236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800" dirty="0" smtClean="0"/>
              <a:t>Digital Elevation Data </a:t>
            </a:r>
            <a:r>
              <a:rPr lang="de-DE" sz="4800" dirty="0" err="1" smtClean="0"/>
              <a:t>Sources</a:t>
            </a:r>
            <a:endParaRPr lang="en-GB" sz="4800" dirty="0"/>
          </a:p>
        </p:txBody>
      </p:sp>
      <p:sp>
        <p:nvSpPr>
          <p:cNvPr id="17" name="Textfeld 16"/>
          <p:cNvSpPr txBox="1"/>
          <p:nvPr/>
        </p:nvSpPr>
        <p:spPr>
          <a:xfrm rot="16200000">
            <a:off x="8421403" y="3174354"/>
            <a:ext cx="6638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err="1" smtClean="0">
                <a:solidFill>
                  <a:schemeClr val="bg1">
                    <a:lumMod val="75000"/>
                  </a:schemeClr>
                </a:solidFill>
              </a:rPr>
              <a:t>Landschafts“generierung</a:t>
            </a:r>
            <a:r>
              <a:rPr lang="de-DE" sz="2400" b="1" dirty="0" smtClean="0">
                <a:solidFill>
                  <a:schemeClr val="bg1">
                    <a:lumMod val="75000"/>
                  </a:schemeClr>
                </a:solidFill>
              </a:rPr>
              <a:t>“</a:t>
            </a:r>
            <a:endParaRPr lang="en-GB" sz="2400" b="1" dirty="0">
              <a:solidFill>
                <a:schemeClr val="bg1">
                  <a:lumMod val="75000"/>
                </a:schemeClr>
              </a:solidFill>
            </a:endParaRPr>
          </a:p>
        </p:txBody>
      </p:sp>
      <p:grpSp>
        <p:nvGrpSpPr>
          <p:cNvPr id="39" name="Gruppieren 38"/>
          <p:cNvGrpSpPr/>
          <p:nvPr/>
        </p:nvGrpSpPr>
        <p:grpSpPr>
          <a:xfrm>
            <a:off x="1566920" y="2077151"/>
            <a:ext cx="7225093" cy="4202464"/>
            <a:chOff x="1566920" y="2077151"/>
            <a:chExt cx="7225093" cy="4202464"/>
          </a:xfrm>
        </p:grpSpPr>
        <p:grpSp>
          <p:nvGrpSpPr>
            <p:cNvPr id="18" name="Gruppieren 17"/>
            <p:cNvGrpSpPr/>
            <p:nvPr/>
          </p:nvGrpSpPr>
          <p:grpSpPr>
            <a:xfrm>
              <a:off x="1566920" y="5794873"/>
              <a:ext cx="2674573" cy="484742"/>
              <a:chOff x="476251" y="1495426"/>
              <a:chExt cx="2597456" cy="3065557"/>
            </a:xfrm>
          </p:grpSpPr>
          <p:sp>
            <p:nvSpPr>
              <p:cNvPr id="5" name="Rechteck 4"/>
              <p:cNvSpPr/>
              <p:nvPr/>
            </p:nvSpPr>
            <p:spPr>
              <a:xfrm>
                <a:off x="476251" y="1495426"/>
                <a:ext cx="2597456" cy="306555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" name="Textfeld 9"/>
              <p:cNvSpPr txBox="1"/>
              <p:nvPr/>
            </p:nvSpPr>
            <p:spPr>
              <a:xfrm>
                <a:off x="1100636" y="1845155"/>
                <a:ext cx="1291924" cy="3693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u="sng" dirty="0" smtClean="0"/>
                  <a:t>Realdaten</a:t>
                </a:r>
                <a:endParaRPr lang="en-GB" u="sng" dirty="0"/>
              </a:p>
            </p:txBody>
          </p:sp>
        </p:grpSp>
        <p:sp>
          <p:nvSpPr>
            <p:cNvPr id="20" name="Rechteck 19"/>
            <p:cNvSpPr/>
            <p:nvPr/>
          </p:nvSpPr>
          <p:spPr>
            <a:xfrm>
              <a:off x="6117440" y="5794873"/>
              <a:ext cx="2674573" cy="484742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Textfeld 20"/>
            <p:cNvSpPr txBox="1"/>
            <p:nvPr/>
          </p:nvSpPr>
          <p:spPr>
            <a:xfrm>
              <a:off x="6870533" y="5839157"/>
              <a:ext cx="13302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 smtClean="0"/>
                <a:t>Synthese</a:t>
              </a:r>
              <a:endParaRPr lang="en-GB" dirty="0"/>
            </a:p>
          </p:txBody>
        </p:sp>
        <p:grpSp>
          <p:nvGrpSpPr>
            <p:cNvPr id="26" name="Gruppieren 25"/>
            <p:cNvGrpSpPr/>
            <p:nvPr/>
          </p:nvGrpSpPr>
          <p:grpSpPr>
            <a:xfrm>
              <a:off x="3779329" y="3305202"/>
              <a:ext cx="2674573" cy="1891712"/>
              <a:chOff x="3658142" y="3477610"/>
              <a:chExt cx="2674573" cy="1891712"/>
            </a:xfrm>
          </p:grpSpPr>
          <p:grpSp>
            <p:nvGrpSpPr>
              <p:cNvPr id="22" name="Gruppieren 21"/>
              <p:cNvGrpSpPr/>
              <p:nvPr/>
            </p:nvGrpSpPr>
            <p:grpSpPr>
              <a:xfrm>
                <a:off x="3658142" y="3477610"/>
                <a:ext cx="2674573" cy="1891712"/>
                <a:chOff x="476251" y="1495426"/>
                <a:chExt cx="2597456" cy="3065557"/>
              </a:xfrm>
            </p:grpSpPr>
            <p:sp>
              <p:nvSpPr>
                <p:cNvPr id="23" name="Rechteck 22"/>
                <p:cNvSpPr/>
                <p:nvPr/>
              </p:nvSpPr>
              <p:spPr>
                <a:xfrm>
                  <a:off x="476251" y="1495426"/>
                  <a:ext cx="2597456" cy="3065557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4" name="Textfeld 23"/>
                <p:cNvSpPr txBox="1"/>
                <p:nvPr/>
              </p:nvSpPr>
              <p:spPr>
                <a:xfrm>
                  <a:off x="1207629" y="1616717"/>
                  <a:ext cx="1291924" cy="233569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de-DE" u="sng" dirty="0" smtClean="0"/>
                    <a:t>Formate:</a:t>
                  </a:r>
                  <a:endParaRPr lang="en-GB" u="sng" dirty="0"/>
                </a:p>
              </p:txBody>
            </p:sp>
          </p:grpSp>
          <p:sp>
            <p:nvSpPr>
              <p:cNvPr id="25" name="Textfeld 24"/>
              <p:cNvSpPr txBox="1"/>
              <p:nvPr/>
            </p:nvSpPr>
            <p:spPr>
              <a:xfrm>
                <a:off x="4002229" y="4012000"/>
                <a:ext cx="2148289" cy="11695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DE" sz="1400" dirty="0" smtClean="0"/>
                  <a:t>USGS DEM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DE" sz="1400" dirty="0" smtClean="0"/>
                  <a:t>DTED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DE" sz="1400" dirty="0" smtClean="0"/>
                  <a:t>BT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DE" sz="1400" dirty="0" err="1" smtClean="0"/>
                  <a:t>Bathymetry</a:t>
                </a:r>
                <a:endParaRPr lang="de-DE" sz="1400" dirty="0" smtClean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DE" sz="1400" dirty="0" smtClean="0"/>
                  <a:t>…</a:t>
                </a:r>
                <a:endParaRPr lang="en-GB" sz="1400" dirty="0"/>
              </a:p>
            </p:txBody>
          </p:sp>
        </p:grpSp>
        <p:cxnSp>
          <p:nvCxnSpPr>
            <p:cNvPr id="28" name="Gerade Verbindung mit Pfeil 27"/>
            <p:cNvCxnSpPr>
              <a:stCxn id="5" idx="0"/>
              <a:endCxn id="23" idx="2"/>
            </p:cNvCxnSpPr>
            <p:nvPr/>
          </p:nvCxnSpPr>
          <p:spPr>
            <a:xfrm flipV="1">
              <a:off x="2904207" y="5196914"/>
              <a:ext cx="2212409" cy="59795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 Verbindung mit Pfeil 29"/>
            <p:cNvCxnSpPr>
              <a:stCxn id="20" idx="0"/>
              <a:endCxn id="23" idx="2"/>
            </p:cNvCxnSpPr>
            <p:nvPr/>
          </p:nvCxnSpPr>
          <p:spPr>
            <a:xfrm flipH="1" flipV="1">
              <a:off x="5116616" y="5196914"/>
              <a:ext cx="2338111" cy="59795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3" name="Gruppieren 32"/>
            <p:cNvGrpSpPr/>
            <p:nvPr/>
          </p:nvGrpSpPr>
          <p:grpSpPr>
            <a:xfrm>
              <a:off x="3788364" y="2077151"/>
              <a:ext cx="2674573" cy="484742"/>
              <a:chOff x="476251" y="1495426"/>
              <a:chExt cx="2597456" cy="3065557"/>
            </a:xfrm>
          </p:grpSpPr>
          <p:sp>
            <p:nvSpPr>
              <p:cNvPr id="34" name="Rechteck 33"/>
              <p:cNvSpPr/>
              <p:nvPr/>
            </p:nvSpPr>
            <p:spPr>
              <a:xfrm>
                <a:off x="476251" y="1495426"/>
                <a:ext cx="2597456" cy="306555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5" name="Textfeld 34"/>
              <p:cNvSpPr txBox="1"/>
              <p:nvPr/>
            </p:nvSpPr>
            <p:spPr>
              <a:xfrm>
                <a:off x="1207630" y="1775482"/>
                <a:ext cx="1291924" cy="23356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dirty="0" smtClean="0"/>
                  <a:t>Rendern</a:t>
                </a:r>
                <a:endParaRPr lang="en-GB" dirty="0"/>
              </a:p>
            </p:txBody>
          </p:sp>
        </p:grpSp>
        <p:cxnSp>
          <p:nvCxnSpPr>
            <p:cNvPr id="37" name="Gerade Verbindung mit Pfeil 36"/>
            <p:cNvCxnSpPr>
              <a:stCxn id="23" idx="0"/>
              <a:endCxn id="34" idx="2"/>
            </p:cNvCxnSpPr>
            <p:nvPr/>
          </p:nvCxnSpPr>
          <p:spPr>
            <a:xfrm flipV="1">
              <a:off x="5116616" y="2561893"/>
              <a:ext cx="9035" cy="74330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8" name="Grafik 3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425" y="2032868"/>
            <a:ext cx="4864026" cy="3194286"/>
          </a:xfrm>
          <a:prstGeom prst="rect">
            <a:avLst/>
          </a:prstGeom>
        </p:spPr>
      </p:pic>
      <p:sp>
        <p:nvSpPr>
          <p:cNvPr id="40" name="Rechteck 39"/>
          <p:cNvSpPr/>
          <p:nvPr/>
        </p:nvSpPr>
        <p:spPr>
          <a:xfrm>
            <a:off x="8504024" y="5804017"/>
            <a:ext cx="2674573" cy="48474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Textfeld 40"/>
          <p:cNvSpPr txBox="1"/>
          <p:nvPr/>
        </p:nvSpPr>
        <p:spPr>
          <a:xfrm>
            <a:off x="9257117" y="5848301"/>
            <a:ext cx="1330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Synthese</a:t>
            </a:r>
            <a:endParaRPr lang="en-GB" dirty="0"/>
          </a:p>
        </p:txBody>
      </p:sp>
      <p:pic>
        <p:nvPicPr>
          <p:cNvPr id="27" name="Grafik 2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7124" y="0"/>
            <a:ext cx="904875" cy="918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404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7.40741E-7 L 0.197 0.0013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844" y="6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41" grpId="0"/>
    </p:bldLst>
  </p:timing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TM03457515[[fn=Aussicht]]</Template>
  <TotalTime>0</TotalTime>
  <Words>1144</Words>
  <Application>Microsoft Office PowerPoint</Application>
  <PresentationFormat>Breitbild</PresentationFormat>
  <Paragraphs>343</Paragraphs>
  <Slides>28</Slides>
  <Notes>25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28</vt:i4>
      </vt:variant>
    </vt:vector>
  </HeadingPairs>
  <TitlesOfParts>
    <vt:vector size="36" baseType="lpstr">
      <vt:lpstr>Arial</vt:lpstr>
      <vt:lpstr>Calibri</vt:lpstr>
      <vt:lpstr>Cambria Math</vt:lpstr>
      <vt:lpstr>Century Schoolbook</vt:lpstr>
      <vt:lpstr>Helvetica</vt:lpstr>
      <vt:lpstr>Wingdings</vt:lpstr>
      <vt:lpstr>Wingdings 2</vt:lpstr>
      <vt:lpstr>View</vt:lpstr>
      <vt:lpstr>PowerPoint-Präsentation</vt:lpstr>
      <vt:lpstr>Prozedurale Landschaftsgenerierung</vt:lpstr>
      <vt:lpstr>Prozedurale</vt:lpstr>
      <vt:lpstr>Prozedurale  Landschaftsgenerierung ⊂ Prozeduraler Content</vt:lpstr>
      <vt:lpstr>PowerPoint-Präsentation</vt:lpstr>
      <vt:lpstr>Prozedurale</vt:lpstr>
      <vt:lpstr>PowerPoint-Präsentation</vt:lpstr>
      <vt:lpstr>PowerPoint-Präsentation</vt:lpstr>
      <vt:lpstr>PowerPoint-Präsentation</vt:lpstr>
      <vt:lpstr>Prozedurale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Prozedurale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Tjark Smalla</dc:creator>
  <cp:lastModifiedBy>Tjark Smalla</cp:lastModifiedBy>
  <cp:revision>70</cp:revision>
  <dcterms:created xsi:type="dcterms:W3CDTF">2016-05-24T06:49:51Z</dcterms:created>
  <dcterms:modified xsi:type="dcterms:W3CDTF">2016-05-31T18:49:01Z</dcterms:modified>
</cp:coreProperties>
</file>

<file path=docProps/thumbnail.jpeg>
</file>